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65" r:id="rId4"/>
    <p:sldId id="271" r:id="rId5"/>
    <p:sldId id="270" r:id="rId6"/>
    <p:sldId id="262" r:id="rId7"/>
    <p:sldId id="263" r:id="rId8"/>
    <p:sldId id="264" r:id="rId9"/>
    <p:sldId id="258" r:id="rId10"/>
    <p:sldId id="305" r:id="rId11"/>
    <p:sldId id="313" r:id="rId12"/>
    <p:sldId id="269" r:id="rId13"/>
    <p:sldId id="280" r:id="rId14"/>
    <p:sldId id="304" r:id="rId15"/>
    <p:sldId id="295" r:id="rId16"/>
    <p:sldId id="259" r:id="rId17"/>
    <p:sldId id="281" r:id="rId18"/>
    <p:sldId id="282" r:id="rId19"/>
    <p:sldId id="306" r:id="rId20"/>
    <p:sldId id="296" r:id="rId21"/>
    <p:sldId id="274" r:id="rId22"/>
    <p:sldId id="283" r:id="rId23"/>
    <p:sldId id="284" r:id="rId24"/>
    <p:sldId id="307" r:id="rId25"/>
    <p:sldId id="266" r:id="rId26"/>
    <p:sldId id="291" r:id="rId27"/>
    <p:sldId id="292" r:id="rId28"/>
    <p:sldId id="293" r:id="rId29"/>
    <p:sldId id="288" r:id="rId30"/>
    <p:sldId id="275" r:id="rId31"/>
    <p:sldId id="300" r:id="rId32"/>
    <p:sldId id="289" r:id="rId33"/>
    <p:sldId id="260" r:id="rId34"/>
    <p:sldId id="298" r:id="rId35"/>
    <p:sldId id="299" r:id="rId36"/>
    <p:sldId id="301" r:id="rId37"/>
    <p:sldId id="312" r:id="rId38"/>
    <p:sldId id="261" r:id="rId39"/>
    <p:sldId id="309" r:id="rId40"/>
    <p:sldId id="310" r:id="rId41"/>
    <p:sldId id="311" r:id="rId42"/>
    <p:sldId id="318" r:id="rId43"/>
    <p:sldId id="319" r:id="rId44"/>
    <p:sldId id="315" r:id="rId45"/>
    <p:sldId id="316" r:id="rId46"/>
    <p:sldId id="317" r:id="rId47"/>
    <p:sldId id="320" r:id="rId48"/>
  </p:sldIdLst>
  <p:sldSz cx="9144000" cy="6858000" type="screen4x3"/>
  <p:notesSz cx="9144000" cy="6858000"/>
  <p:custDataLst>
    <p:tags r:id="rId51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245DDC"/>
    <a:srgbClr val="5682E4"/>
    <a:srgbClr val="1E1E3C"/>
    <a:srgbClr val="2D2D5A"/>
    <a:srgbClr val="96969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22298" autoAdjust="0"/>
    <p:restoredTop sz="94624" autoAdjust="0"/>
  </p:normalViewPr>
  <p:slideViewPr>
    <p:cSldViewPr>
      <p:cViewPr varScale="1">
        <p:scale>
          <a:sx n="110" d="100"/>
          <a:sy n="110" d="100"/>
        </p:scale>
        <p:origin x="-164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846" y="-108"/>
      </p:cViewPr>
      <p:guideLst>
        <p:guide orient="horz" pos="2160"/>
        <p:guide pos="288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C811299-3CC1-48D3-A041-7DBD612562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9481AE3-9A31-4338-8E0F-ED8155AC962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izenplatzhalt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6148" name="Datumsplatzhalter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gradFill rotWithShape="0">
          <a:gsLst>
            <a:gs pos="0">
              <a:schemeClr val="bg1"/>
            </a:gs>
            <a:gs pos="100000">
              <a:srgbClr val="96969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omputer Graphik &amp; Multimedia, Simulation und Virtuelle Realität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679825" y="3213100"/>
            <a:ext cx="178435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39000" y="6184900"/>
            <a:ext cx="1654175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981075"/>
            <a:ext cx="8496300" cy="1470025"/>
          </a:xfrm>
        </p:spPr>
        <p:txBody>
          <a:bodyPr/>
          <a:lstStyle>
            <a:lvl1pPr algn="ctr">
              <a:defRPr sz="3700">
                <a:effectLst>
                  <a:outerShdw blurRad="38100" dist="38100" dir="2700000" algn="tl">
                    <a:srgbClr val="C0C0C0"/>
                  </a:outerShdw>
                </a:effectLst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565400"/>
            <a:ext cx="6400800" cy="33845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1738313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339975" y="6245225"/>
            <a:ext cx="367982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300788" y="6245225"/>
            <a:ext cx="86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F0EBEE5-A8A5-4D4A-8D27-3633D2CCC5D6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96075" y="115888"/>
            <a:ext cx="2124075" cy="604996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23850" y="115888"/>
            <a:ext cx="6219825" cy="6049962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3850" y="836613"/>
            <a:ext cx="4171950" cy="5329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836613"/>
            <a:ext cx="4171950" cy="5329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15888"/>
            <a:ext cx="8496300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836613"/>
            <a:ext cx="8496300" cy="532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Textmasterformate durch Klicken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50825" y="6245225"/>
            <a:ext cx="15351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79613" y="6245225"/>
            <a:ext cx="44640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de-DE"/>
          </a:p>
        </p:txBody>
      </p:sp>
      <p:pic>
        <p:nvPicPr>
          <p:cNvPr id="1030" name="Picture 22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248525" y="6237288"/>
            <a:ext cx="1576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9" name="Line 25"/>
          <p:cNvSpPr>
            <a:spLocks noChangeShapeType="1"/>
          </p:cNvSpPr>
          <p:nvPr userDrawn="1"/>
        </p:nvSpPr>
        <p:spPr bwMode="auto">
          <a:xfrm flipV="1">
            <a:off x="323850" y="765175"/>
            <a:ext cx="84963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50" name="Line 26"/>
          <p:cNvSpPr>
            <a:spLocks noChangeShapeType="1"/>
          </p:cNvSpPr>
          <p:nvPr userDrawn="1"/>
        </p:nvSpPr>
        <p:spPr bwMode="auto">
          <a:xfrm flipV="1">
            <a:off x="323850" y="6165850"/>
            <a:ext cx="84963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51" name="Picture 27" descr="Computer Graphik &amp; Multimedia, Simulation und Virtuelle Realität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250825" y="5594350"/>
            <a:ext cx="1144588" cy="1144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1B5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1B5"/>
          </a:solidFill>
          <a:latin typeface="Segoe UI" pitchFamily="34" charset="0"/>
          <a:cs typeface="Segoe U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1B5"/>
          </a:solidFill>
          <a:latin typeface="Segoe UI" pitchFamily="34" charset="0"/>
          <a:cs typeface="Segoe U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1B5"/>
          </a:solidFill>
          <a:latin typeface="Segoe UI" pitchFamily="34" charset="0"/>
          <a:cs typeface="Segoe U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1B5"/>
          </a:solidFill>
          <a:latin typeface="Segoe UI" pitchFamily="34" charset="0"/>
          <a:cs typeface="Segoe U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31B5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31B5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31B5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31B5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8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rgbClr val="1E1E3C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rgbClr val="1E1E3C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rgbClr val="1E1E3C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1E1E3C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1E1E3C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1E1E3C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1E1E3C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1E1E3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7" Type="http://schemas.openxmlformats.org/officeDocument/2006/relationships/image" Target="../media/image30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5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gif"/><Relationship Id="rId5" Type="http://schemas.openxmlformats.org/officeDocument/2006/relationships/image" Target="../media/image53.gif"/><Relationship Id="rId4" Type="http://schemas.openxmlformats.org/officeDocument/2006/relationships/image" Target="../media/image5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gif"/><Relationship Id="rId3" Type="http://schemas.openxmlformats.org/officeDocument/2006/relationships/image" Target="../media/image58.gif"/><Relationship Id="rId7" Type="http://schemas.openxmlformats.org/officeDocument/2006/relationships/image" Target="../media/image62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5" Type="http://schemas.openxmlformats.org/officeDocument/2006/relationships/image" Target="../media/image60.gif"/><Relationship Id="rId4" Type="http://schemas.openxmlformats.org/officeDocument/2006/relationships/image" Target="../media/image5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gif"/><Relationship Id="rId4" Type="http://schemas.openxmlformats.org/officeDocument/2006/relationships/image" Target="../media/image6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gif"/><Relationship Id="rId5" Type="http://schemas.openxmlformats.org/officeDocument/2006/relationships/image" Target="../media/image70.gif"/><Relationship Id="rId4" Type="http://schemas.openxmlformats.org/officeDocument/2006/relationships/image" Target="../media/image69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gif"/><Relationship Id="rId3" Type="http://schemas.openxmlformats.org/officeDocument/2006/relationships/image" Target="../media/image72.gif"/><Relationship Id="rId7" Type="http://schemas.openxmlformats.org/officeDocument/2006/relationships/image" Target="../media/image76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75.gif"/><Relationship Id="rId5" Type="http://schemas.openxmlformats.org/officeDocument/2006/relationships/image" Target="../media/image74.gif"/><Relationship Id="rId4" Type="http://schemas.openxmlformats.org/officeDocument/2006/relationships/image" Target="../media/image73.gif"/><Relationship Id="rId9" Type="http://schemas.openxmlformats.org/officeDocument/2006/relationships/image" Target="../media/image78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gif"/><Relationship Id="rId3" Type="http://schemas.openxmlformats.org/officeDocument/2006/relationships/image" Target="../media/image80.gif"/><Relationship Id="rId7" Type="http://schemas.openxmlformats.org/officeDocument/2006/relationships/image" Target="../media/image70.gif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gif"/><Relationship Id="rId5" Type="http://schemas.openxmlformats.org/officeDocument/2006/relationships/image" Target="../media/image82.gif"/><Relationship Id="rId4" Type="http://schemas.openxmlformats.org/officeDocument/2006/relationships/image" Target="../media/image81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gif"/><Relationship Id="rId5" Type="http://schemas.openxmlformats.org/officeDocument/2006/relationships/image" Target="../media/image73.gif"/><Relationship Id="rId4" Type="http://schemas.openxmlformats.org/officeDocument/2006/relationships/image" Target="../media/image6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7" Type="http://schemas.openxmlformats.org/officeDocument/2006/relationships/image" Target="../media/image94.gi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gif"/><Relationship Id="rId5" Type="http://schemas.openxmlformats.org/officeDocument/2006/relationships/image" Target="../media/image92.gif"/><Relationship Id="rId4" Type="http://schemas.openxmlformats.org/officeDocument/2006/relationships/image" Target="../media/image91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7.png"/><Relationship Id="rId7" Type="http://schemas.openxmlformats.org/officeDocument/2006/relationships/image" Target="../media/image9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gi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gif"/><Relationship Id="rId5" Type="http://schemas.openxmlformats.org/officeDocument/2006/relationships/image" Target="../media/image104.gif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gif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4.gif"/><Relationship Id="rId5" Type="http://schemas.openxmlformats.org/officeDocument/2006/relationships/image" Target="../media/image110.png"/><Relationship Id="rId10" Type="http://schemas.openxmlformats.org/officeDocument/2006/relationships/image" Target="../media/image113.gif"/><Relationship Id="rId4" Type="http://schemas.openxmlformats.org/officeDocument/2006/relationships/image" Target="../media/image109.png"/><Relationship Id="rId9" Type="http://schemas.openxmlformats.org/officeDocument/2006/relationships/image" Target="../media/image10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gi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gif"/><Relationship Id="rId4" Type="http://schemas.openxmlformats.org/officeDocument/2006/relationships/image" Target="../media/image133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gif"/><Relationship Id="rId7" Type="http://schemas.openxmlformats.org/officeDocument/2006/relationships/image" Target="../media/image141.png"/><Relationship Id="rId2" Type="http://schemas.openxmlformats.org/officeDocument/2006/relationships/image" Target="../media/image13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gif"/><Relationship Id="rId4" Type="http://schemas.openxmlformats.org/officeDocument/2006/relationships/image" Target="../media/image138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Smooth Signed Distance Surface Reconstruction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492375"/>
            <a:ext cx="6400800" cy="3457575"/>
          </a:xfrm>
        </p:spPr>
        <p:txBody>
          <a:bodyPr/>
          <a:lstStyle/>
          <a:p>
            <a:r>
              <a:rPr lang="en-US" sz="1800" dirty="0" smtClean="0"/>
              <a:t>Seminar Course Computer Graphics</a:t>
            </a:r>
          </a:p>
          <a:p>
            <a:r>
              <a:rPr lang="en-US" sz="1800" dirty="0" smtClean="0"/>
              <a:t>Winter Semester 2012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Author: </a:t>
            </a:r>
            <a:r>
              <a:rPr lang="en-US" sz="1800" dirty="0" err="1" smtClean="0"/>
              <a:t>Aljosa</a:t>
            </a:r>
            <a:r>
              <a:rPr lang="en-US" sz="1800" dirty="0" smtClean="0"/>
              <a:t> </a:t>
            </a:r>
            <a:r>
              <a:rPr lang="en-US" sz="1800" dirty="0" err="1" smtClean="0"/>
              <a:t>Osep</a:t>
            </a:r>
            <a:endParaRPr lang="en-US" sz="1800" dirty="0" smtClean="0"/>
          </a:p>
          <a:p>
            <a:r>
              <a:rPr lang="en-US" sz="1800" dirty="0" smtClean="0"/>
              <a:t>Mentor: Michael </a:t>
            </a:r>
            <a:r>
              <a:rPr lang="en-US" sz="1800" dirty="0" err="1" smtClean="0"/>
              <a:t>Weinmann</a:t>
            </a:r>
            <a:endParaRPr lang="en-US" sz="1800" dirty="0" smtClean="0"/>
          </a:p>
        </p:txBody>
      </p:sp>
      <p:pic>
        <p:nvPicPr>
          <p:cNvPr id="5" name="~PP2763.WAV">
            <a:hlinkClick r:id="" action="ppaction://media"/>
          </p:cNvPr>
          <p:cNvPicPr>
            <a:picLocks noRot="1" noChangeAspect="1"/>
          </p:cNvPicPr>
          <p:nvPr>
            <a:wavAudioFile r:embed="rId1" name="~PP2763.WAV"/>
          </p:nvPr>
        </p:nvPicPr>
        <p:blipFill>
          <a:blip r:embed="rId4"/>
          <a:stretch>
            <a:fillRect/>
          </a:stretch>
        </p:blipFill>
        <p:spPr>
          <a:xfrm>
            <a:off x="8674100" y="63881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56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Poisson Surface Reconstruction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Solve in least-square sense</a:t>
            </a:r>
          </a:p>
          <a:p>
            <a:pPr lvl="1"/>
            <a:r>
              <a:rPr lang="en-US" dirty="0" smtClean="0"/>
              <a:t>Apply the divergence operator to                  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is form of the Poisson equation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6121417" y="6208726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5754704" y="7216789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pic>
        <p:nvPicPr>
          <p:cNvPr id="7170" name="Picture 2" descr="http://latex.codecogs.com/gif.latex?\huge%20\dpi%7b300%7d%20\nabla\cdot%20\nabla%20\chi%20=%20\nabla%20\cdot%20\vec%7bV%7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5" y="2500306"/>
            <a:ext cx="2793753" cy="500066"/>
          </a:xfrm>
          <a:prstGeom prst="rect">
            <a:avLst/>
          </a:prstGeom>
          <a:noFill/>
        </p:spPr>
      </p:pic>
      <p:pic>
        <p:nvPicPr>
          <p:cNvPr id="15" name="Picture 2" descr="http://latex.codecogs.com/gif.latex?\huge%20\dpi%7b300%7d%20\Delta%20\phi%20=%20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5023716"/>
            <a:ext cx="2143140" cy="619862"/>
          </a:xfrm>
          <a:prstGeom prst="rect">
            <a:avLst/>
          </a:prstGeom>
          <a:noFill/>
        </p:spPr>
      </p:pic>
      <p:pic>
        <p:nvPicPr>
          <p:cNvPr id="8" name="Picture 7" descr="p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446" y="1785926"/>
            <a:ext cx="1285884" cy="435832"/>
          </a:xfrm>
          <a:prstGeom prst="rect">
            <a:avLst/>
          </a:prstGeom>
        </p:spPr>
      </p:pic>
      <p:pic>
        <p:nvPicPr>
          <p:cNvPr id="4" name="Picture 2" descr="http://latex.codecogs.com/gif.latex?\huge%20\dpi%7b300%7d%20\nabla%5e2\chi%20=%20\nabla%20\cdot%20\vec%7bV%7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91998" y="2500306"/>
            <a:ext cx="2394646" cy="520201"/>
          </a:xfrm>
          <a:prstGeom prst="rect">
            <a:avLst/>
          </a:prstGeom>
          <a:noFill/>
        </p:spPr>
      </p:pic>
      <p:pic>
        <p:nvPicPr>
          <p:cNvPr id="7174" name="Picture 6" descr="http://latex.codecogs.com/gif.latex?\huge%20\dpi%7b300%7d%20=%3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43372" y="2714620"/>
            <a:ext cx="517309" cy="214314"/>
          </a:xfrm>
          <a:prstGeom prst="rect">
            <a:avLst/>
          </a:prstGeom>
          <a:noFill/>
        </p:spPr>
      </p:pic>
      <p:pic>
        <p:nvPicPr>
          <p:cNvPr id="12" name="Picture 6" descr="http://latex.codecogs.com/gif.latex?\huge%20\dpi%7b300%7d%20=%3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25865" y="3643314"/>
            <a:ext cx="517309" cy="214314"/>
          </a:xfrm>
          <a:prstGeom prst="rect">
            <a:avLst/>
          </a:prstGeom>
          <a:noFill/>
        </p:spPr>
      </p:pic>
      <p:sp>
        <p:nvSpPr>
          <p:cNvPr id="13" name="Rounded Rectangle 12"/>
          <p:cNvSpPr/>
          <p:nvPr/>
        </p:nvSpPr>
        <p:spPr>
          <a:xfrm>
            <a:off x="2786050" y="3286124"/>
            <a:ext cx="3429024" cy="928694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3500000" scaled="1"/>
            <a:tileRect/>
          </a:gradFill>
          <a:ln>
            <a:solidFill>
              <a:schemeClr val="tx1">
                <a:alpha val="83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pic>
        <p:nvPicPr>
          <p:cNvPr id="16" name="Picture 4" descr="http://latex.codecogs.com/gif.latex?\huge%20\dpi%7b300%7d%20\Delta\chi%20=%20\nabla%20\cdot%20\vec%7bV%7d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42648" y="3429000"/>
            <a:ext cx="2715236" cy="6429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836613"/>
            <a:ext cx="8105802" cy="5329237"/>
          </a:xfrm>
        </p:spPr>
        <p:txBody>
          <a:bodyPr/>
          <a:lstStyle/>
          <a:p>
            <a:pPr marL="342900" lvl="1" indent="-342900">
              <a:buFont typeface="Wingdings" pitchFamily="2" charset="2"/>
              <a:buChar char="§"/>
            </a:pPr>
            <a:r>
              <a:rPr lang="en-US" dirty="0" err="1" smtClean="0"/>
              <a:t>Discretization</a:t>
            </a:r>
            <a:r>
              <a:rPr lang="en-US" dirty="0" smtClean="0"/>
              <a:t>: </a:t>
            </a:r>
            <a:r>
              <a:rPr lang="en-US" dirty="0" err="1" smtClean="0"/>
              <a:t>Octree</a:t>
            </a:r>
            <a:endParaRPr lang="en-US" dirty="0" smtClean="0"/>
          </a:p>
          <a:p>
            <a:pPr marL="742950" lvl="2" indent="-342900"/>
            <a:r>
              <a:rPr lang="en-US" dirty="0" smtClean="0"/>
              <a:t>Need for accurate solution only near the surface</a:t>
            </a:r>
            <a:endParaRPr lang="en-US" sz="2400" dirty="0" smtClean="0"/>
          </a:p>
          <a:p>
            <a:r>
              <a:rPr lang="en-US" sz="2400" dirty="0" smtClean="0"/>
              <a:t>Extend vector field samples to a continuous 3D vector field</a:t>
            </a:r>
          </a:p>
          <a:p>
            <a:r>
              <a:rPr lang="en-US" sz="2400" dirty="0" smtClean="0"/>
              <a:t>Function space</a:t>
            </a:r>
          </a:p>
          <a:p>
            <a:pPr lvl="1"/>
            <a:r>
              <a:rPr lang="en-US" sz="2000" dirty="0" smtClean="0"/>
              <a:t>Basis functions </a:t>
            </a:r>
          </a:p>
          <a:p>
            <a:pPr lvl="1"/>
            <a:r>
              <a:rPr lang="en-US" sz="2000" dirty="0" smtClean="0"/>
              <a:t>Compact support</a:t>
            </a:r>
            <a:endParaRPr lang="en-US" dirty="0" smtClean="0"/>
          </a:p>
          <a:p>
            <a:r>
              <a:rPr lang="en-US" sz="2400" dirty="0" smtClean="0"/>
              <a:t>Solve Poisson equation</a:t>
            </a:r>
          </a:p>
          <a:p>
            <a:pPr lvl="1"/>
            <a:r>
              <a:rPr lang="en-US" sz="2000" dirty="0" smtClean="0"/>
              <a:t>Minimize</a:t>
            </a:r>
          </a:p>
          <a:p>
            <a:r>
              <a:rPr lang="en-US" sz="2400" dirty="0" smtClean="0"/>
              <a:t>Extract </a:t>
            </a:r>
            <a:r>
              <a:rPr lang="en-US" sz="2400" dirty="0" err="1" smtClean="0"/>
              <a:t>isosurface</a:t>
            </a:r>
            <a:endParaRPr lang="en-US" sz="2400" dirty="0" smtClean="0"/>
          </a:p>
          <a:p>
            <a:pPr lvl="1"/>
            <a:r>
              <a:rPr lang="en-US" dirty="0" smtClean="0"/>
              <a:t>Determine </a:t>
            </a:r>
            <a:r>
              <a:rPr lang="en-US" dirty="0" err="1" smtClean="0"/>
              <a:t>isovalue</a:t>
            </a:r>
            <a:endParaRPr lang="en-US" dirty="0" smtClean="0"/>
          </a:p>
          <a:p>
            <a:pPr lvl="1"/>
            <a:r>
              <a:rPr lang="en-US" dirty="0" smtClean="0"/>
              <a:t>Marching cubes</a:t>
            </a:r>
          </a:p>
          <a:p>
            <a:pPr marL="742950" lvl="2" indent="-342900">
              <a:buFont typeface="Wingdings" pitchFamily="2" charset="2"/>
              <a:buChar char="§"/>
            </a:pPr>
            <a:endParaRPr lang="en-US" dirty="0" smtClean="0"/>
          </a:p>
          <a:p>
            <a:endParaRPr lang="sl-SI" dirty="0"/>
          </a:p>
        </p:txBody>
      </p:sp>
      <p:pic>
        <p:nvPicPr>
          <p:cNvPr id="6" name="Picture 2" descr="http://latex.codecogs.com/gif.latex?\huge%20\dpi%7b300%7d%20F_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488" y="3000372"/>
            <a:ext cx="248801" cy="214314"/>
          </a:xfrm>
          <a:prstGeom prst="rect">
            <a:avLst/>
          </a:prstGeom>
          <a:noFill/>
        </p:spPr>
      </p:pic>
      <p:pic>
        <p:nvPicPr>
          <p:cNvPr id="7" name="Picture 2" descr="tre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6910" y="2285992"/>
            <a:ext cx="1782480" cy="1782480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vecto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5734" y="2285992"/>
            <a:ext cx="1782480" cy="1782480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4" descr="ind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438" y="4213964"/>
            <a:ext cx="1786216" cy="1786216"/>
          </a:xfrm>
          <a:prstGeom prst="rect">
            <a:avLst/>
          </a:prstGeom>
          <a:noFill/>
          <a:ln w="6350">
            <a:solidFill>
              <a:schemeClr val="accent4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2" descr="hors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75762" y="4207019"/>
            <a:ext cx="1782449" cy="1793749"/>
          </a:xfrm>
          <a:prstGeom prst="rect">
            <a:avLst/>
          </a:prstGeom>
          <a:noFill/>
          <a:ln w="6350">
            <a:solidFill>
              <a:schemeClr val="accent4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2" descr="http://latex.codecogs.com/gif.latex?\LARGE%20\dpi%7b200%7d%20\sum_%7bo%20\in%20O%7d%20\left%20\|%20\left%20\langle%20\Delta%20\widetilde%7b\chi%7d,%20F_o%20\right%20\rangle%20-%20\left%20\langle%20\nabla%20\cdot%20\vec%7bV%7d,%20F_o%20\right%20\rangle%20\right%20\|%5e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85984" y="4071941"/>
            <a:ext cx="1928826" cy="3894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836613"/>
            <a:ext cx="4605340" cy="5329237"/>
          </a:xfrm>
        </p:spPr>
        <p:txBody>
          <a:bodyPr/>
          <a:lstStyle/>
          <a:p>
            <a:r>
              <a:rPr lang="en-US" dirty="0" smtClean="0"/>
              <a:t>Michelangelo’s David</a:t>
            </a:r>
          </a:p>
          <a:p>
            <a:pPr lvl="1"/>
            <a:r>
              <a:rPr lang="en-US" sz="1600" dirty="0" smtClean="0"/>
              <a:t>215 million data points from 1000 scans</a:t>
            </a:r>
          </a:p>
          <a:p>
            <a:pPr lvl="1"/>
            <a:r>
              <a:rPr lang="en-US" sz="1600" dirty="0" smtClean="0"/>
              <a:t>22 million triangle reconstruction</a:t>
            </a:r>
          </a:p>
          <a:p>
            <a:pPr lvl="1"/>
            <a:r>
              <a:rPr lang="en-US" sz="1600" dirty="0" smtClean="0"/>
              <a:t>Computation time: 2.1 hours</a:t>
            </a:r>
          </a:p>
          <a:p>
            <a:pPr lvl="1"/>
            <a:r>
              <a:rPr lang="en-US" sz="1600" dirty="0" smtClean="0"/>
              <a:t>Peak memory: 6600MB</a:t>
            </a:r>
          </a:p>
          <a:p>
            <a:pPr lvl="1">
              <a:buNone/>
            </a:pPr>
            <a:endParaRPr lang="sl-SI" dirty="0"/>
          </a:p>
        </p:txBody>
      </p:sp>
      <p:pic>
        <p:nvPicPr>
          <p:cNvPr id="4" name="Picture 3" descr="foo11-head-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85852" y="2714620"/>
            <a:ext cx="3071834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foo11-chise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429388" y="928670"/>
            <a:ext cx="2143140" cy="2143140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3" descr="foo11-ea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4500562" y="2071678"/>
            <a:ext cx="2205054" cy="2205054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3" descr="foo11-ey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6143636" y="3714752"/>
            <a:ext cx="2286016" cy="2286016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Comparison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Stanford bunny</a:t>
            </a:r>
            <a:endParaRPr lang="sl-SI" dirty="0"/>
          </a:p>
        </p:txBody>
      </p:sp>
      <p:graphicFrame>
        <p:nvGraphicFramePr>
          <p:cNvPr id="13" name="Object 3"/>
          <p:cNvGraphicFramePr>
            <a:graphicFrameLocks noGrp="1" noChangeAspect="1"/>
          </p:cNvGraphicFramePr>
          <p:nvPr/>
        </p:nvGraphicFramePr>
        <p:xfrm>
          <a:off x="3857620" y="1214422"/>
          <a:ext cx="2141538" cy="2141537"/>
        </p:xfrm>
        <a:graphic>
          <a:graphicData uri="http://schemas.openxmlformats.org/presentationml/2006/ole">
            <p:oleObj spid="_x0000_s1028" name="Visio" r:id="rId3" imgW="2772017" imgH="2772052" progId="">
              <p:embed/>
            </p:oleObj>
          </a:graphicData>
        </a:graphic>
      </p:graphicFrame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0100" y="1214422"/>
            <a:ext cx="2143140" cy="2143140"/>
          </a:xfrm>
          <a:prstGeom prst="rect">
            <a:avLst/>
          </a:prstGeom>
          <a:noFill/>
        </p:spPr>
      </p:pic>
      <p:graphicFrame>
        <p:nvGraphicFramePr>
          <p:cNvPr id="15" name="Object 5"/>
          <p:cNvGraphicFramePr>
            <a:graphicFrameLocks noChangeAspect="1"/>
          </p:cNvGraphicFramePr>
          <p:nvPr/>
        </p:nvGraphicFramePr>
        <p:xfrm>
          <a:off x="6572264" y="1000108"/>
          <a:ext cx="2141537" cy="2141538"/>
        </p:xfrm>
        <a:graphic>
          <a:graphicData uri="http://schemas.openxmlformats.org/presentationml/2006/ole">
            <p:oleObj spid="_x0000_s1029" name="Visio" r:id="rId5" imgW="2772017" imgH="2772052" progId="">
              <p:embed/>
            </p:oleObj>
          </a:graphicData>
        </a:graphic>
      </p:graphicFrame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0100" y="3714752"/>
            <a:ext cx="2142000" cy="2142000"/>
          </a:xfrm>
          <a:prstGeom prst="rect">
            <a:avLst/>
          </a:prstGeom>
          <a:noFill/>
        </p:spPr>
      </p:pic>
      <p:graphicFrame>
        <p:nvGraphicFramePr>
          <p:cNvPr id="17" name="Object 7"/>
          <p:cNvGraphicFramePr>
            <a:graphicFrameLocks noChangeAspect="1"/>
          </p:cNvGraphicFramePr>
          <p:nvPr/>
        </p:nvGraphicFramePr>
        <p:xfrm>
          <a:off x="4002098" y="3644916"/>
          <a:ext cx="2141538" cy="2141538"/>
        </p:xfrm>
        <a:graphic>
          <a:graphicData uri="http://schemas.openxmlformats.org/presentationml/2006/ole">
            <p:oleObj spid="_x0000_s1030" name="Visio" r:id="rId7" imgW="2772017" imgH="2772052" progId="">
              <p:embed/>
            </p:oleObj>
          </a:graphicData>
        </a:graphic>
      </p:graphicFrame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43702" y="3573016"/>
            <a:ext cx="2142000" cy="2142000"/>
          </a:xfrm>
          <a:prstGeom prst="rect">
            <a:avLst/>
          </a:prstGeom>
          <a:noFill/>
        </p:spPr>
      </p:pic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1327138" y="3205164"/>
            <a:ext cx="11705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dirty="0"/>
              <a:t>Power Crust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4429124" y="3143248"/>
            <a:ext cx="89159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dirty="0" err="1"/>
              <a:t>FastRBF</a:t>
            </a:r>
            <a:endParaRPr lang="en-US" sz="1400" dirty="0"/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7451750" y="3071810"/>
            <a:ext cx="5838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dirty="0"/>
              <a:t>MPU</a:t>
            </a: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1711310" y="5715016"/>
            <a:ext cx="6046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dirty="0"/>
              <a:t>VRIP</a:t>
            </a: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3821125" y="5643578"/>
            <a:ext cx="26082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400" dirty="0"/>
              <a:t>FFT</a:t>
            </a:r>
            <a:r>
              <a:rPr lang="en-US" b="1" dirty="0"/>
              <a:t> </a:t>
            </a:r>
            <a:r>
              <a:rPr lang="en-US" sz="1400" dirty="0"/>
              <a:t>Reconstruction</a:t>
            </a: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7285028" y="5631436"/>
            <a:ext cx="82266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dirty="0" smtClean="0"/>
              <a:t>Poisson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Comparison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Stanford dragon</a:t>
            </a:r>
            <a:endParaRPr lang="sl-SI" dirty="0"/>
          </a:p>
        </p:txBody>
      </p:sp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406" y="1500173"/>
            <a:ext cx="8929750" cy="373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2143108" y="5214950"/>
            <a:ext cx="82266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dirty="0" smtClean="0"/>
              <a:t>Poisson</a:t>
            </a:r>
            <a:endParaRPr lang="en-US" sz="1400" dirty="0"/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auto">
          <a:xfrm>
            <a:off x="6643702" y="5214950"/>
            <a:ext cx="10999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dirty="0" smtClean="0"/>
              <a:t>Graph Cuts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357290" y="5857892"/>
            <a:ext cx="64294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Image credits: </a:t>
            </a:r>
            <a:r>
              <a:rPr lang="en-US" sz="1100" dirty="0" err="1" smtClean="0"/>
              <a:t>Lempitsky</a:t>
            </a:r>
            <a:r>
              <a:rPr lang="en-US" sz="1100" dirty="0" smtClean="0"/>
              <a:t>, </a:t>
            </a:r>
            <a:r>
              <a:rPr lang="en-US" sz="1100" dirty="0" err="1" smtClean="0"/>
              <a:t>Boykov</a:t>
            </a:r>
            <a:r>
              <a:rPr lang="en-US" sz="1100" dirty="0" smtClean="0"/>
              <a:t>: Global Optimization for Shape Fitting</a:t>
            </a:r>
            <a:endParaRPr lang="sl-SI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Implementation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Data-Parallel </a:t>
            </a:r>
            <a:r>
              <a:rPr lang="en-US" dirty="0" err="1" smtClean="0"/>
              <a:t>Octrees</a:t>
            </a:r>
            <a:r>
              <a:rPr lang="en-US" dirty="0" smtClean="0"/>
              <a:t> for Surface Reconstruction</a:t>
            </a:r>
          </a:p>
          <a:p>
            <a:pPr>
              <a:buNone/>
            </a:pPr>
            <a:r>
              <a:rPr lang="nl-NL" sz="1000" dirty="0" smtClean="0"/>
              <a:t>	Kun Zhou, Minmin Gong, Xin Huang, Baining Guo, </a:t>
            </a:r>
            <a:r>
              <a:rPr lang="sl-SI" sz="1000" i="1" dirty="0" smtClean="0"/>
              <a:t>IEEE Transactions on Visualization &amp; Computer Graphics, 2010</a:t>
            </a:r>
            <a:r>
              <a:rPr lang="nl-NL" sz="1000" dirty="0" smtClean="0"/>
              <a:t> 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GPU implementation</a:t>
            </a:r>
            <a:endParaRPr lang="sl-SI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102" y="2643182"/>
            <a:ext cx="7861426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4000504"/>
            <a:ext cx="3571900" cy="1762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357290" y="5857892"/>
            <a:ext cx="4572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Image credits: </a:t>
            </a:r>
            <a:r>
              <a:rPr lang="nl-NL" sz="1100" dirty="0" smtClean="0"/>
              <a:t>Kun Zhou, Minmin Gong, Xin Huang, Baining Guo</a:t>
            </a:r>
            <a:endParaRPr lang="sl-SI" sz="11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SSD Surface Reconstruction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Given:</a:t>
            </a:r>
          </a:p>
          <a:p>
            <a:pPr lvl="1"/>
            <a:r>
              <a:rPr lang="en-US" dirty="0" smtClean="0"/>
              <a:t>Finite set of oriented points</a:t>
            </a:r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Wanted:</a:t>
            </a:r>
          </a:p>
          <a:p>
            <a:pPr lvl="1"/>
            <a:r>
              <a:rPr lang="en-US" dirty="0" smtClean="0"/>
              <a:t>Surface       of solid     defined by implicit function:</a:t>
            </a:r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sl-SI" dirty="0"/>
          </a:p>
        </p:txBody>
      </p:sp>
      <p:pic>
        <p:nvPicPr>
          <p:cNvPr id="7" name="Picture 6" descr="s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6" y="4143380"/>
            <a:ext cx="2786082" cy="1313547"/>
          </a:xfrm>
          <a:prstGeom prst="rect">
            <a:avLst/>
          </a:prstGeom>
        </p:spPr>
      </p:pic>
      <p:pic>
        <p:nvPicPr>
          <p:cNvPr id="55298" name="Picture 2" descr="http://latex.codecogs.com/gif.latex?\LARGE%20\dpi%7b200%7d%20S%20=%20\left%20\%7b%20(p_1,n_1)%20...%20(p_N,%20n_N)%20\right%20\%7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5" y="1928802"/>
            <a:ext cx="4500593" cy="450838"/>
          </a:xfrm>
          <a:prstGeom prst="rect">
            <a:avLst/>
          </a:prstGeom>
          <a:noFill/>
        </p:spPr>
      </p:pic>
      <p:pic>
        <p:nvPicPr>
          <p:cNvPr id="55300" name="Picture 4" descr="http://latex.codecogs.com/gif.latex?\LARGE%20\dpi%7b200%7d%20Z%20=%20\left%20\%7bx:f(x)=0%20\right%20\%7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3" y="3786191"/>
            <a:ext cx="3714777" cy="478794"/>
          </a:xfrm>
          <a:prstGeom prst="rect">
            <a:avLst/>
          </a:prstGeom>
          <a:noFill/>
        </p:spPr>
      </p:pic>
      <p:pic>
        <p:nvPicPr>
          <p:cNvPr id="60418" name="Picture 2" descr="http://latex.codecogs.com/gif.latex?\huge%20\dpi%7b300%7d%20\partial%20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14546" y="3300767"/>
            <a:ext cx="428628" cy="199671"/>
          </a:xfrm>
          <a:prstGeom prst="rect">
            <a:avLst/>
          </a:prstGeom>
          <a:noFill/>
        </p:spPr>
      </p:pic>
      <p:pic>
        <p:nvPicPr>
          <p:cNvPr id="60420" name="Picture 4" descr="http://latex.codecogs.com/gif.latex?\huge%20\dpi%7b300%7d%20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86182" y="3286124"/>
            <a:ext cx="285752" cy="2028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Formulation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Instead of indicator function, consider a smooth signed distance function</a:t>
            </a:r>
          </a:p>
          <a:p>
            <a:pPr lvl="1">
              <a:buNone/>
            </a:pPr>
            <a:endParaRPr lang="sl-SI" dirty="0"/>
          </a:p>
        </p:txBody>
      </p:sp>
      <p:pic>
        <p:nvPicPr>
          <p:cNvPr id="4" name="Picture 3" descr="ssd_fun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190" y="2488164"/>
            <a:ext cx="2810315" cy="2590561"/>
          </a:xfrm>
          <a:prstGeom prst="rect">
            <a:avLst/>
          </a:prstGeom>
        </p:spPr>
      </p:pic>
      <p:pic>
        <p:nvPicPr>
          <p:cNvPr id="5" name="Picture 4" descr="indicator_fun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14" y="2416726"/>
            <a:ext cx="2700762" cy="26460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1604" y="4988494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Indicator function</a:t>
            </a:r>
            <a:endParaRPr lang="sl-SI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5059932"/>
            <a:ext cx="350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Smooth signed distance function</a:t>
            </a:r>
            <a:endParaRPr lang="sl-SI" dirty="0"/>
          </a:p>
        </p:txBody>
      </p:sp>
      <p:sp>
        <p:nvSpPr>
          <p:cNvPr id="8" name="TextBox 7"/>
          <p:cNvSpPr txBox="1"/>
          <p:nvPr/>
        </p:nvSpPr>
        <p:spPr>
          <a:xfrm>
            <a:off x="1357290" y="5857892"/>
            <a:ext cx="32147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Image credits: F. </a:t>
            </a:r>
            <a:r>
              <a:rPr lang="en-US" sz="1100" dirty="0" err="1" smtClean="0"/>
              <a:t>Calakli</a:t>
            </a:r>
            <a:r>
              <a:rPr lang="en-US" sz="1100" dirty="0" smtClean="0"/>
              <a:t>, G. </a:t>
            </a:r>
            <a:r>
              <a:rPr lang="en-US" sz="1100" dirty="0" err="1" smtClean="0"/>
              <a:t>Taubin</a:t>
            </a:r>
            <a:endParaRPr lang="sl-SI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Variational</a:t>
            </a:r>
            <a:r>
              <a:rPr lang="en-US" dirty="0" smtClean="0"/>
              <a:t> Approach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Again, want to find the implicit function         whose gradient best matches the observed vector field    (in a least square sense)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Intuition</a:t>
            </a:r>
          </a:p>
          <a:p>
            <a:pPr lvl="1"/>
            <a:r>
              <a:rPr lang="en-US" dirty="0" smtClean="0"/>
              <a:t>Implicit function should satisfy                  and</a:t>
            </a:r>
          </a:p>
          <a:p>
            <a:pPr lvl="1"/>
            <a:r>
              <a:rPr lang="en-US" dirty="0" smtClean="0"/>
              <a:t>Hence data energy: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s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6" y="3263916"/>
            <a:ext cx="1143008" cy="307960"/>
          </a:xfrm>
          <a:prstGeom prst="rect">
            <a:avLst/>
          </a:prstGeom>
        </p:spPr>
      </p:pic>
      <p:pic>
        <p:nvPicPr>
          <p:cNvPr id="5" name="Picture 4" descr="s5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20" y="3286124"/>
            <a:ext cx="1500198" cy="303542"/>
          </a:xfrm>
          <a:prstGeom prst="rect">
            <a:avLst/>
          </a:prstGeom>
        </p:spPr>
      </p:pic>
      <p:pic>
        <p:nvPicPr>
          <p:cNvPr id="53250" name="Picture 2" descr="http://latex.codecogs.com/gif.latex?\LARGE%20\dpi%7b200%7d%20f(x)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40307" y="928670"/>
            <a:ext cx="603527" cy="357190"/>
          </a:xfrm>
          <a:prstGeom prst="rect">
            <a:avLst/>
          </a:prstGeom>
          <a:noFill/>
        </p:spPr>
      </p:pic>
      <p:pic>
        <p:nvPicPr>
          <p:cNvPr id="53252" name="Picture 4" descr="http://latex.codecogs.com/gif.latex?\LARGE%20\dpi%7b200%7d%20\vec%7bV%7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00166" y="1714488"/>
            <a:ext cx="250659" cy="357190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/>
        </p:nvSpPr>
        <p:spPr>
          <a:xfrm>
            <a:off x="1357290" y="4071942"/>
            <a:ext cx="7286676" cy="1857388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3500000" scaled="1"/>
            <a:tileRect/>
          </a:gradFill>
          <a:ln>
            <a:solidFill>
              <a:schemeClr val="tx1">
                <a:alpha val="83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pic>
        <p:nvPicPr>
          <p:cNvPr id="12" name="Picture 11" descr="s6_dataterm1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918" y="4214818"/>
            <a:ext cx="2564790" cy="786057"/>
          </a:xfrm>
          <a:prstGeom prst="rect">
            <a:avLst/>
          </a:prstGeom>
        </p:spPr>
      </p:pic>
      <p:pic>
        <p:nvPicPr>
          <p:cNvPr id="13" name="Picture 12" descr="s7_dataterm2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314" y="4214818"/>
            <a:ext cx="3357586" cy="729910"/>
          </a:xfrm>
          <a:prstGeom prst="rect">
            <a:avLst/>
          </a:prstGeom>
        </p:spPr>
      </p:pic>
      <p:pic>
        <p:nvPicPr>
          <p:cNvPr id="14" name="Picture 2" descr="http://latex.codecogs.com/gif.latex?\huge%20\dpi%7b200%7d%20E_D(f)%20=%20\lambda_0E_%7bD_0%7d%20+%20\lambda_1E_%7bD_1%7d(f)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143240" y="5356508"/>
            <a:ext cx="3643338" cy="3585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Functional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should         behave away from data points?</a:t>
            </a:r>
          </a:p>
          <a:p>
            <a:pPr lvl="1"/>
            <a:r>
              <a:rPr lang="en-US" dirty="0" smtClean="0"/>
              <a:t>Regularization term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2"/>
            <a:r>
              <a:rPr lang="en-US" dirty="0" smtClean="0"/>
              <a:t>           is a Hessian matrix</a:t>
            </a:r>
          </a:p>
          <a:p>
            <a:pPr lvl="2"/>
            <a:r>
              <a:rPr lang="en-US" dirty="0" err="1" smtClean="0"/>
              <a:t>Frobenius</a:t>
            </a:r>
            <a:r>
              <a:rPr lang="en-US" dirty="0" smtClean="0"/>
              <a:t> norm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Makes gradient of function almost constant away from the data</a:t>
            </a:r>
          </a:p>
          <a:p>
            <a:pPr lvl="1"/>
            <a:r>
              <a:rPr lang="en-US" dirty="0" smtClean="0"/>
              <a:t>Enforces low curvature when strongly weighted</a:t>
            </a:r>
          </a:p>
          <a:p>
            <a:pPr lvl="1">
              <a:buNone/>
            </a:pP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1" name="Picture 2" descr="http://latex.codecogs.com/gif.latex?\LARGE%20\dpi%7b200%7d%20f(x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928670"/>
            <a:ext cx="603527" cy="357190"/>
          </a:xfrm>
          <a:prstGeom prst="rect">
            <a:avLst/>
          </a:prstGeom>
          <a:noFill/>
        </p:spPr>
      </p:pic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1785926"/>
            <a:ext cx="3299818" cy="16613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419" name="Picture 3" descr="http://latex.codecogs.com/gif.latex?\LARGE%20\dpi%7b200%7d%20E_%7bR%7d(f)%20=%20\frac%7b1%7d%7b\left%20|V%20\right%20|%7d\int_%7bV%7d%20\left%20\|%20Hf(x)%20\right%20\|%5e2d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1857364"/>
            <a:ext cx="3500462" cy="679801"/>
          </a:xfrm>
          <a:prstGeom prst="rect">
            <a:avLst/>
          </a:prstGeom>
          <a:noFill/>
        </p:spPr>
      </p:pic>
      <p:pic>
        <p:nvPicPr>
          <p:cNvPr id="56322" name="Picture 2" descr="http://latex.codecogs.com/gif.latex?\huge%20\dpi%7b200%7d%20Hf(x)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71604" y="2714620"/>
            <a:ext cx="642942" cy="24923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357290" y="5857892"/>
            <a:ext cx="32147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Image credits: F. </a:t>
            </a:r>
            <a:r>
              <a:rPr lang="en-US" sz="1100" dirty="0" err="1" smtClean="0"/>
              <a:t>Calakli</a:t>
            </a:r>
            <a:r>
              <a:rPr lang="en-US" sz="1100" dirty="0" smtClean="0"/>
              <a:t>, G. </a:t>
            </a:r>
            <a:r>
              <a:rPr lang="en-US" sz="1100" dirty="0" err="1" smtClean="0"/>
              <a:t>Taubin</a:t>
            </a:r>
            <a:endParaRPr lang="sl-SI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sl-SI" dirty="0" smtClean="0"/>
          </a:p>
        </p:txBody>
      </p:sp>
      <p:sp>
        <p:nvSpPr>
          <p:cNvPr id="409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Industry</a:t>
            </a:r>
          </a:p>
          <a:p>
            <a:r>
              <a:rPr lang="en-US" dirty="0" smtClean="0"/>
              <a:t>Entertainment</a:t>
            </a:r>
          </a:p>
          <a:p>
            <a:pPr lvl="1"/>
            <a:r>
              <a:rPr lang="en-US" dirty="0" smtClean="0"/>
              <a:t>Games, Movies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Cultural Heritage</a:t>
            </a:r>
          </a:p>
          <a:p>
            <a:pPr lvl="1"/>
            <a:r>
              <a:rPr lang="en-US" dirty="0" smtClean="0"/>
              <a:t>Digitization of cultural heritage and artistic works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Medical Imaging</a:t>
            </a:r>
          </a:p>
          <a:p>
            <a:pPr lvl="1"/>
            <a:r>
              <a:rPr lang="en-US" dirty="0" smtClean="0"/>
              <a:t>Visualization</a:t>
            </a:r>
          </a:p>
          <a:p>
            <a:pPr lvl="1"/>
            <a:r>
              <a:rPr lang="en-US" dirty="0" smtClean="0"/>
              <a:t>Segmentation</a:t>
            </a:r>
            <a:endParaRPr lang="sl-SI" dirty="0" smtClean="0"/>
          </a:p>
        </p:txBody>
      </p:sp>
      <p:pic>
        <p:nvPicPr>
          <p:cNvPr id="4" name="Picture 3" descr="medical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4" y="4143380"/>
            <a:ext cx="5163947" cy="1571636"/>
          </a:xfrm>
          <a:prstGeom prst="rect">
            <a:avLst/>
          </a:prstGeom>
        </p:spPr>
      </p:pic>
      <p:pic>
        <p:nvPicPr>
          <p:cNvPr id="5" name="Picture 4" descr="heritage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2198" y="1214422"/>
            <a:ext cx="2842293" cy="2000264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6" name="Picture 5" descr="industry1_porsch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6182" y="928670"/>
            <a:ext cx="2795432" cy="1643074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sp>
        <p:nvSpPr>
          <p:cNvPr id="7" name="TextBox 6"/>
          <p:cNvSpPr txBox="1"/>
          <p:nvPr/>
        </p:nvSpPr>
        <p:spPr>
          <a:xfrm>
            <a:off x="1357290" y="5857892"/>
            <a:ext cx="58579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Image credits: </a:t>
            </a:r>
            <a:r>
              <a:rPr lang="en-US" sz="1100" dirty="0" err="1" smtClean="0"/>
              <a:t>Uni</a:t>
            </a:r>
            <a:r>
              <a:rPr lang="en-US" sz="1100" dirty="0" smtClean="0"/>
              <a:t> Bonn,  M. </a:t>
            </a:r>
            <a:r>
              <a:rPr lang="en-US" sz="1100" dirty="0" err="1" smtClean="0"/>
              <a:t>Kazhdan</a:t>
            </a:r>
            <a:r>
              <a:rPr lang="en-US" sz="1100" dirty="0" smtClean="0"/>
              <a:t>, M. Bolitho, H. Hoppe (bones)</a:t>
            </a:r>
            <a:endParaRPr lang="sl-SI" sz="1100" dirty="0"/>
          </a:p>
        </p:txBody>
      </p:sp>
      <p:pic>
        <p:nvPicPr>
          <p:cNvPr id="8" name="~PP3908.WAV">
            <a:hlinkClick r:id="" action="ppaction://media"/>
          </p:cNvPr>
          <p:cNvPicPr>
            <a:picLocks noRot="1" noChangeAspect="1"/>
          </p:cNvPicPr>
          <p:nvPr>
            <a:wavAudioFile r:embed="rId1" name="~PP3908.WAV"/>
          </p:nvPr>
        </p:nvPicPr>
        <p:blipFill>
          <a:blip r:embed="rId6"/>
          <a:stretch>
            <a:fillRect/>
          </a:stretch>
        </p:blipFill>
        <p:spPr>
          <a:xfrm>
            <a:off x="8674100" y="63881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1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Functional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Total energy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r>
              <a:rPr lang="en-US" dirty="0" smtClean="0"/>
              <a:t>Data term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Regularization term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r>
              <a:rPr lang="en-US" dirty="0" smtClean="0"/>
              <a:t>Weights             and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2232" name="Picture 8" descr="http://latex.codecogs.com/gif.latex?\large%20\dpi%7b200%7d%20\lambda_%7b0%7d,%20\lambda_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5214950"/>
            <a:ext cx="714380" cy="292247"/>
          </a:xfrm>
          <a:prstGeom prst="rect">
            <a:avLst/>
          </a:prstGeom>
          <a:noFill/>
        </p:spPr>
      </p:pic>
      <p:pic>
        <p:nvPicPr>
          <p:cNvPr id="52234" name="Picture 10" descr="http://latex.codecogs.com/gif.latex?\large%20\dpi%7b200%7d%20\lambda_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496" y="5214950"/>
            <a:ext cx="285752" cy="285752"/>
          </a:xfrm>
          <a:prstGeom prst="rect">
            <a:avLst/>
          </a:prstGeom>
          <a:noFill/>
        </p:spPr>
      </p:pic>
      <p:pic>
        <p:nvPicPr>
          <p:cNvPr id="55302" name="Picture 6" descr="http://latex.codecogs.com/gif.latex?\huge%20\dpi%7b200%7d%20E_%7bD%7d(f)%20=%20\lambda_0(\frac%7b1%7d%7bN%7d\sum_%7bi=1%7d%5e%7bN%7df(p_i)%5e%7b2%7d)%20+%20\lambda_1(\frac%7b1%7d%7bN%7d\sum_%7bi=1%7d%5e%7bN%7d\left%20\|%20\nabla%20f(p_i)-n_i%20\right%20\|%5e2)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7376" y="2786058"/>
            <a:ext cx="5609202" cy="777945"/>
          </a:xfrm>
          <a:prstGeom prst="rect">
            <a:avLst/>
          </a:prstGeom>
          <a:noFill/>
        </p:spPr>
      </p:pic>
      <p:pic>
        <p:nvPicPr>
          <p:cNvPr id="55304" name="Picture 8" descr="http://latex.codecogs.com/gif.latex?\huge%20\dpi%7b200%7d%20E_%7bR%7d(f)%20=%20\lambda_2(\frac%7b1%7d%7b\left%20|V%20\right%20|%7d\int_%7bV%7d%20\left%20\|%20Hf(x)%20\right%20\|%5e2dx)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4414" y="4286256"/>
            <a:ext cx="3500462" cy="586465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714348" y="1357298"/>
            <a:ext cx="5143536" cy="857256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3500000" scaled="1"/>
            <a:tileRect/>
          </a:gradFill>
          <a:ln>
            <a:solidFill>
              <a:schemeClr val="tx1">
                <a:alpha val="83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pic>
        <p:nvPicPr>
          <p:cNvPr id="10" name="Picture 2" descr="http://latex.codecogs.com/gif.latex?\huge%20\dpi%7b200%7d%20E(f)%20=%20E_D(f)%20+%20E_R(f)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2976" y="1571613"/>
            <a:ext cx="4214842" cy="4314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Families of functions linearly parameterized by finite number of parameters</a:t>
            </a:r>
          </a:p>
          <a:p>
            <a:pPr lvl="1"/>
            <a:r>
              <a:rPr lang="en-US" dirty="0" smtClean="0"/>
              <a:t>                                or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                         </a:t>
            </a:r>
          </a:p>
          <a:p>
            <a:pPr lvl="2"/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 </a:t>
            </a:r>
          </a:p>
          <a:p>
            <a:r>
              <a:rPr lang="en-US" dirty="0" smtClean="0"/>
              <a:t>Smooth basis functions</a:t>
            </a:r>
          </a:p>
          <a:p>
            <a:pPr lvl="1"/>
            <a:r>
              <a:rPr lang="en-US" dirty="0" smtClean="0"/>
              <a:t>Quadratic equation </a:t>
            </a:r>
            <a:r>
              <a:rPr lang="en-US" sz="1800" dirty="0" smtClean="0"/>
              <a:t>(positive </a:t>
            </a:r>
            <a:r>
              <a:rPr lang="en-US" sz="1800" dirty="0" err="1" smtClean="0"/>
              <a:t>semidefinite</a:t>
            </a:r>
            <a:r>
              <a:rPr lang="en-US" sz="1800" dirty="0" smtClean="0"/>
              <a:t>, non-homogeneous)</a:t>
            </a:r>
            <a:r>
              <a:rPr lang="en-US" sz="2000" dirty="0" smtClean="0"/>
              <a:t>: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Global minimum by solving:</a:t>
            </a:r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4" name="Picture 3" descr="s10_lin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1856918"/>
            <a:ext cx="2357454" cy="643388"/>
          </a:xfrm>
          <a:prstGeom prst="rect">
            <a:avLst/>
          </a:prstGeom>
        </p:spPr>
      </p:pic>
      <p:pic>
        <p:nvPicPr>
          <p:cNvPr id="6" name="Picture 5" descr="s12_globalmin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52" y="5672004"/>
            <a:ext cx="1143007" cy="257326"/>
          </a:xfrm>
          <a:prstGeom prst="rect">
            <a:avLst/>
          </a:prstGeom>
        </p:spPr>
      </p:pic>
      <p:pic>
        <p:nvPicPr>
          <p:cNvPr id="54274" name="Picture 2" descr="http://latex.codecogs.com/gif.latex?\huge%20\dpi%7b200%7d%20F%5eTAF%20-%202b%5eTF%20+%20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4414" y="4793675"/>
            <a:ext cx="2643206" cy="349837"/>
          </a:xfrm>
          <a:prstGeom prst="rect">
            <a:avLst/>
          </a:prstGeom>
          <a:noFill/>
        </p:spPr>
      </p:pic>
      <p:pic>
        <p:nvPicPr>
          <p:cNvPr id="55298" name="Picture 2" descr="http://latex.codecogs.com/gif.latex?\huge%20\dpi%7b300%7d%20f(x)=\Phi(x)%5eTF%20$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42976" y="2668191"/>
            <a:ext cx="1857388" cy="361865"/>
          </a:xfrm>
          <a:prstGeom prst="rect">
            <a:avLst/>
          </a:prstGeom>
          <a:noFill/>
        </p:spPr>
      </p:pic>
      <p:pic>
        <p:nvPicPr>
          <p:cNvPr id="55300" name="Picture 4" descr="http://latex.codecogs.com/gif.latex?\huge%20\dpi%7b300%7d%20F=(f\alpha:%20\alpha%20\in%20\Lambda)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71604" y="3204592"/>
            <a:ext cx="1590272" cy="224408"/>
          </a:xfrm>
          <a:prstGeom prst="rect">
            <a:avLst/>
          </a:prstGeom>
          <a:noFill/>
        </p:spPr>
      </p:pic>
      <p:pic>
        <p:nvPicPr>
          <p:cNvPr id="55302" name="Picture 6" descr="http://latex.codecogs.com/gif.latex?\huge%20\dpi%7b300%7d%20\Phi(x)=(\phi_\alpha(x):%20\alpha%20\in%20\Lambda)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71604" y="3542847"/>
            <a:ext cx="2286016" cy="243343"/>
          </a:xfrm>
          <a:prstGeom prst="rect">
            <a:avLst/>
          </a:prstGeom>
          <a:noFill/>
        </p:spPr>
      </p:pic>
      <p:sp>
        <p:nvSpPr>
          <p:cNvPr id="10" name="Rounded Rectangular Callout 9"/>
          <p:cNvSpPr/>
          <p:nvPr/>
        </p:nvSpPr>
        <p:spPr>
          <a:xfrm>
            <a:off x="4643438" y="1785926"/>
            <a:ext cx="2643206" cy="785819"/>
          </a:xfrm>
          <a:prstGeom prst="wedgeRoundRectCallout">
            <a:avLst>
              <a:gd name="adj1" fmla="val -59343"/>
              <a:gd name="adj2" fmla="val -9952"/>
              <a:gd name="adj3" fmla="val 16667"/>
            </a:avLst>
          </a:prstGeom>
          <a:gradFill>
            <a:gsLst>
              <a:gs pos="0">
                <a:srgbClr val="FFEFD1">
                  <a:alpha val="0"/>
                </a:srgbClr>
              </a:gs>
              <a:gs pos="64999">
                <a:srgbClr val="F0EBD5"/>
              </a:gs>
              <a:gs pos="100000">
                <a:srgbClr val="D1C39F"/>
              </a:gs>
            </a:gsLst>
            <a:lin ang="13500000" scaled="1"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is a finite set with K elements</a:t>
            </a:r>
            <a:endParaRPr lang="sl-SI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2" descr="http://latex.codecogs.com/gif.latex?\huge%20\dpi%7b300%7d%20\Lambda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816080" y="1928802"/>
            <a:ext cx="184548" cy="214314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Minimization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Contribution of energy terms to matrix </a:t>
            </a:r>
            <a:r>
              <a:rPr lang="en-US" sz="2400" b="1" dirty="0" smtClean="0"/>
              <a:t>A</a:t>
            </a:r>
            <a:r>
              <a:rPr lang="en-US" sz="2400" dirty="0" smtClean="0"/>
              <a:t> and vector </a:t>
            </a:r>
            <a:r>
              <a:rPr lang="en-US" sz="2400" b="1" dirty="0" smtClean="0"/>
              <a:t>b:</a:t>
            </a:r>
          </a:p>
          <a:p>
            <a:endParaRPr lang="en-US" sz="2400" b="1" dirty="0" smtClean="0"/>
          </a:p>
          <a:p>
            <a:pPr lvl="1"/>
            <a:r>
              <a:rPr lang="en-US" b="1" dirty="0" smtClean="0"/>
              <a:t> </a:t>
            </a:r>
          </a:p>
          <a:p>
            <a:pPr lvl="1">
              <a:buNone/>
            </a:pPr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 </a:t>
            </a:r>
          </a:p>
          <a:p>
            <a:pPr lvl="1">
              <a:buNone/>
            </a:pPr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 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7" name="Picture 6" descr="s16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53" y="4214817"/>
            <a:ext cx="4429156" cy="694084"/>
          </a:xfrm>
          <a:prstGeom prst="rect">
            <a:avLst/>
          </a:prstGeom>
        </p:spPr>
      </p:pic>
      <p:pic>
        <p:nvPicPr>
          <p:cNvPr id="50180" name="Picture 4" descr="http://latex.codecogs.com/gif.latex?\huge%20\dpi%7b200%7d%20A_%7b\alpha\beta%7d%5e0%20=%20\frac%7b1%7d%7bN%7d%20\sum_%7bi=1%7d%5eN%20\phi_\alpha(p_i)%5eT\phi_\beta(p_i)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1500174"/>
            <a:ext cx="3214710" cy="866434"/>
          </a:xfrm>
          <a:prstGeom prst="rect">
            <a:avLst/>
          </a:prstGeom>
          <a:noFill/>
        </p:spPr>
      </p:pic>
      <p:pic>
        <p:nvPicPr>
          <p:cNvPr id="50182" name="Picture 6" descr="http://latex.codecogs.com/gif.latex?\huge%20\dpi%7b200%7d%20A_%7b\alpha\beta%7d%5e1%20=%20\frac%7b1%7d%7bN%7d%20\sum_%7bi=1%7d%5eN%20\nabla\phi_\alpha(p_i)%5eT\nabla\phi_\beta(p_i)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2857495"/>
            <a:ext cx="3591605" cy="845548"/>
          </a:xfrm>
          <a:prstGeom prst="rect">
            <a:avLst/>
          </a:prstGeom>
          <a:noFill/>
        </p:spPr>
      </p:pic>
      <p:pic>
        <p:nvPicPr>
          <p:cNvPr id="50184" name="Picture 8" descr="http://latex.codecogs.com/gif.latex?\huge%20\dpi%7b200%7d%20b_%7b\alpha%7d%5e1%20=%20\frac%7b1%7d%7bN%7d%20\sum_%7bi=1%7d%5eN%20n_i%5eT\nabla\phi_\alpha(p_i)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57818" y="2928934"/>
            <a:ext cx="2705755" cy="884018"/>
          </a:xfrm>
          <a:prstGeom prst="rect">
            <a:avLst/>
          </a:prstGeom>
          <a:noFill/>
        </p:spPr>
      </p:pic>
      <p:sp>
        <p:nvSpPr>
          <p:cNvPr id="14" name="Rounded Rectangular Callout 13"/>
          <p:cNvSpPr/>
          <p:nvPr/>
        </p:nvSpPr>
        <p:spPr>
          <a:xfrm>
            <a:off x="1785918" y="2000239"/>
            <a:ext cx="6215106" cy="785818"/>
          </a:xfrm>
          <a:prstGeom prst="wedgeRoundRectCallout">
            <a:avLst/>
          </a:prstGeom>
          <a:gradFill>
            <a:gsLst>
              <a:gs pos="0">
                <a:srgbClr val="FFEFD1">
                  <a:alpha val="0"/>
                </a:srgbClr>
              </a:gs>
              <a:gs pos="64999">
                <a:srgbClr val="F0EBD5"/>
              </a:gs>
              <a:gs pos="100000">
                <a:srgbClr val="D1C39F"/>
              </a:gs>
            </a:gsLst>
            <a:lin ang="13500000" scaled="1"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pic>
        <p:nvPicPr>
          <p:cNvPr id="15" name="Picture 2" descr="http://latex.codecogs.com/gif.latex?\large%20\dpi%7b200%7d%20\left%20\|%20\nabla%20f(p_i)-n_i%20\right%20\|%5e2%20=%20\left%20\|%20\nabla%20f(p_i)%20\right%20\|%5e2-2n_i%5eT\nabla%20f(p_i)%20+%20\left%20\|%20n_i%20\right%20\|%5e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00232" y="2245558"/>
            <a:ext cx="5715040" cy="326185"/>
          </a:xfrm>
          <a:prstGeom prst="rect">
            <a:avLst/>
          </a:prstGeom>
          <a:noFill/>
        </p:spPr>
      </p:pic>
      <p:sp>
        <p:nvSpPr>
          <p:cNvPr id="12" name="Rounded Rectangle 11"/>
          <p:cNvSpPr/>
          <p:nvPr/>
        </p:nvSpPr>
        <p:spPr>
          <a:xfrm>
            <a:off x="1500166" y="5214950"/>
            <a:ext cx="7286676" cy="785818"/>
          </a:xfrm>
          <a:prstGeom prst="roundRect">
            <a:avLst/>
          </a:prstGeom>
          <a:gradFill>
            <a:gsLst>
              <a:gs pos="0">
                <a:schemeClr val="accent1">
                  <a:shade val="30000"/>
                  <a:satMod val="115000"/>
                  <a:alpha val="93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pic>
        <p:nvPicPr>
          <p:cNvPr id="13" name="Picture 8" descr="http://latex.codecogs.com/gif.latex?\huge%20\dpi%7b200%7d%20E_%7bR%7d(f)%20=%20\lambda_2(\frac%7b1%7d%7b\left%20|V%20\right%20|%7d\int_%7bV%7d%20\left%20\|%20Hf(x)%20\right%20\|%5e2dx)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43636" y="5429264"/>
            <a:ext cx="2428892" cy="406935"/>
          </a:xfrm>
          <a:prstGeom prst="rect">
            <a:avLst/>
          </a:prstGeom>
          <a:noFill/>
        </p:spPr>
      </p:pic>
      <p:pic>
        <p:nvPicPr>
          <p:cNvPr id="16" name="Picture 6" descr="http://latex.codecogs.com/gif.latex?\huge%20\dpi%7b200%7d%20E_%7bD%7d(f)%20=%20\lambda_0(\frac%7b1%7d%7bN%7d\sum_%7bi=1%7d%5e%7bN%7df(p_i)%5e%7b2%7d)%20+%20\lambda_1(\frac%7b1%7d%7bN%7d\sum_%7bi=1%7d%5e%7bN%7d\left%20\|%20\nabla%20f(p_i)-n_i%20\right%20\|%5e2)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51471" y="5318093"/>
            <a:ext cx="3892099" cy="53979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Minimization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K is small, solving              is easy</a:t>
            </a:r>
          </a:p>
          <a:p>
            <a:pPr lvl="1"/>
            <a:r>
              <a:rPr lang="en-US" dirty="0" smtClean="0"/>
              <a:t>But for good quality, we need large degree of freedom!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Basis functions should be compact</a:t>
            </a:r>
          </a:p>
          <a:p>
            <a:pPr lvl="1"/>
            <a:r>
              <a:rPr lang="en-US" dirty="0" smtClean="0"/>
              <a:t>Otherwise matrix A is dense!</a:t>
            </a:r>
          </a:p>
          <a:p>
            <a:pPr lvl="1"/>
            <a:r>
              <a:rPr lang="en-US" dirty="0" smtClean="0"/>
              <a:t>Families used in [3, 4] would be appropriate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Computing integrals associated with regularization term can result in significant implementation complexity</a:t>
            </a:r>
          </a:p>
          <a:p>
            <a:endParaRPr lang="en-US" dirty="0" smtClean="0"/>
          </a:p>
        </p:txBody>
      </p:sp>
      <p:pic>
        <p:nvPicPr>
          <p:cNvPr id="4" name="Picture 3" descr="s12_globalmin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00108"/>
            <a:ext cx="1143007" cy="2573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approach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Approach can be extended to basis functions continuous up to the first order</a:t>
            </a:r>
          </a:p>
          <a:p>
            <a:r>
              <a:rPr lang="en-US" dirty="0" smtClean="0"/>
              <a:t>As long as         ,             and            can be written as linear combination of same parameters F:</a:t>
            </a:r>
            <a:endParaRPr lang="sl-SI" dirty="0"/>
          </a:p>
        </p:txBody>
      </p:sp>
      <p:pic>
        <p:nvPicPr>
          <p:cNvPr id="51202" name="Picture 2" descr="http://latex.codecogs.com/gif.latex?\huge%20\dpi%7b200%7d%20f(x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1928802"/>
            <a:ext cx="605669" cy="357190"/>
          </a:xfrm>
          <a:prstGeom prst="rect">
            <a:avLst/>
          </a:prstGeom>
          <a:noFill/>
        </p:spPr>
      </p:pic>
      <p:pic>
        <p:nvPicPr>
          <p:cNvPr id="51204" name="Picture 4" descr="http://latex.codecogs.com/gif.latex?\huge%20\dpi%7b200%7d%20\nabla%20f(x)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0" y="1928802"/>
            <a:ext cx="905915" cy="357190"/>
          </a:xfrm>
          <a:prstGeom prst="rect">
            <a:avLst/>
          </a:prstGeom>
          <a:noFill/>
        </p:spPr>
      </p:pic>
      <p:pic>
        <p:nvPicPr>
          <p:cNvPr id="51206" name="Picture 6" descr="http://latex.codecogs.com/gif.latex?\huge%20\dpi%7b200%7d%20H%20f(x)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1928802"/>
            <a:ext cx="921445" cy="357190"/>
          </a:xfrm>
          <a:prstGeom prst="rect">
            <a:avLst/>
          </a:prstGeom>
          <a:noFill/>
        </p:spPr>
      </p:pic>
      <p:sp>
        <p:nvSpPr>
          <p:cNvPr id="7" name="Rounded Rectangle 6"/>
          <p:cNvSpPr/>
          <p:nvPr/>
        </p:nvSpPr>
        <p:spPr>
          <a:xfrm>
            <a:off x="1285852" y="3214686"/>
            <a:ext cx="6286544" cy="2071702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3500000" scaled="1"/>
            <a:tileRect/>
          </a:gradFill>
          <a:ln>
            <a:solidFill>
              <a:schemeClr val="tx1">
                <a:alpha val="83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pic>
        <p:nvPicPr>
          <p:cNvPr id="9" name="Picture 8" descr="s12_globalmin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554" y="4527126"/>
            <a:ext cx="1785950" cy="402072"/>
          </a:xfrm>
          <a:prstGeom prst="rect">
            <a:avLst/>
          </a:prstGeom>
        </p:spPr>
      </p:pic>
      <p:pic>
        <p:nvPicPr>
          <p:cNvPr id="51208" name="Picture 8" descr="http://latex.codecogs.com/gif.latex?\huge%20\dpi%7b200%7d%20F%5eTAF%20-%202b%5eTF%20+%20c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28860" y="3557168"/>
            <a:ext cx="4429156" cy="5862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FE/FD </a:t>
            </a:r>
            <a:r>
              <a:rPr lang="en-US" dirty="0" err="1" smtClean="0"/>
              <a:t>Discretization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836613"/>
            <a:ext cx="8462992" cy="5329237"/>
          </a:xfrm>
        </p:spPr>
        <p:txBody>
          <a:bodyPr/>
          <a:lstStyle/>
          <a:p>
            <a:r>
              <a:rPr lang="en-US" dirty="0" smtClean="0"/>
              <a:t>Finite element </a:t>
            </a:r>
            <a:r>
              <a:rPr lang="en-US" dirty="0" err="1" smtClean="0"/>
              <a:t>discretization</a:t>
            </a:r>
            <a:r>
              <a:rPr lang="en-US" dirty="0" smtClean="0"/>
              <a:t> for function </a:t>
            </a:r>
          </a:p>
          <a:p>
            <a:r>
              <a:rPr lang="en-US" dirty="0" smtClean="0"/>
              <a:t>Finite differences </a:t>
            </a:r>
            <a:r>
              <a:rPr lang="en-US" dirty="0" err="1" smtClean="0"/>
              <a:t>discretization</a:t>
            </a:r>
            <a:r>
              <a:rPr lang="en-US" dirty="0" smtClean="0"/>
              <a:t> for gradient      and Hessian 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Simple to implement</a:t>
            </a:r>
          </a:p>
          <a:p>
            <a:pPr lvl="1"/>
            <a:r>
              <a:rPr lang="en-US" dirty="0" smtClean="0"/>
              <a:t>Applicable to adaptive grids (e.g. </a:t>
            </a:r>
            <a:r>
              <a:rPr lang="en-US" dirty="0" err="1" smtClean="0"/>
              <a:t>octree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High-quality results at high-speed</a:t>
            </a:r>
          </a:p>
          <a:p>
            <a:pPr>
              <a:buNone/>
            </a:pPr>
            <a:endParaRPr lang="sl-SI" dirty="0"/>
          </a:p>
        </p:txBody>
      </p:sp>
      <p:pic>
        <p:nvPicPr>
          <p:cNvPr id="5" name="Picture 4" descr="f_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68" y="928670"/>
            <a:ext cx="642942" cy="382440"/>
          </a:xfrm>
          <a:prstGeom prst="rect">
            <a:avLst/>
          </a:prstGeom>
        </p:spPr>
      </p:pic>
      <p:pic>
        <p:nvPicPr>
          <p:cNvPr id="6" name="Picture 5" descr="nabla_f_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834" y="1488417"/>
            <a:ext cx="857256" cy="368947"/>
          </a:xfrm>
          <a:prstGeom prst="rect">
            <a:avLst/>
          </a:prstGeom>
        </p:spPr>
      </p:pic>
      <p:pic>
        <p:nvPicPr>
          <p:cNvPr id="7" name="Picture 6" descr="hessian_f_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249" y="1928802"/>
            <a:ext cx="822619" cy="357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FE/FD </a:t>
            </a:r>
            <a:r>
              <a:rPr lang="en-US" dirty="0" err="1" smtClean="0"/>
              <a:t>Discretization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Hexahedral grid partition of space, volume </a:t>
            </a:r>
            <a:r>
              <a:rPr lang="en-US" b="1" i="1" dirty="0" smtClean="0"/>
              <a:t>V</a:t>
            </a:r>
          </a:p>
          <a:p>
            <a:pPr lvl="1"/>
            <a:r>
              <a:rPr lang="en-US" dirty="0" smtClean="0"/>
              <a:t>Each axis divided into     - segments              cells</a:t>
            </a:r>
          </a:p>
          <a:p>
            <a:pPr lvl="1"/>
            <a:r>
              <a:rPr lang="en-US" dirty="0" smtClean="0"/>
              <a:t>Grid vertices            , multi-indices</a:t>
            </a:r>
          </a:p>
          <a:p>
            <a:pPr lvl="1"/>
            <a:r>
              <a:rPr lang="en-US" dirty="0" smtClean="0"/>
              <a:t>Cells       , </a:t>
            </a:r>
          </a:p>
          <a:p>
            <a:pPr>
              <a:buNone/>
            </a:pPr>
            <a:endParaRPr lang="sl-SI" dirty="0" smtClean="0"/>
          </a:p>
        </p:txBody>
      </p:sp>
      <p:pic>
        <p:nvPicPr>
          <p:cNvPr id="4" name="Picture 3" descr="discretization_cube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8794" y="3071810"/>
            <a:ext cx="4572032" cy="24535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7290" y="5857892"/>
            <a:ext cx="32147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Image credits: F. </a:t>
            </a:r>
            <a:r>
              <a:rPr lang="en-US" sz="1100" dirty="0" err="1" smtClean="0"/>
              <a:t>Calakli</a:t>
            </a:r>
            <a:r>
              <a:rPr lang="en-US" sz="1100" dirty="0" smtClean="0"/>
              <a:t>, G. </a:t>
            </a:r>
            <a:r>
              <a:rPr lang="en-US" sz="1100" dirty="0" err="1" smtClean="0"/>
              <a:t>Taubin</a:t>
            </a:r>
            <a:endParaRPr lang="sl-SI" sz="1100" dirty="0"/>
          </a:p>
        </p:txBody>
      </p:sp>
      <p:pic>
        <p:nvPicPr>
          <p:cNvPr id="47108" name="Picture 4" descr="http://latex.codecogs.com/gif.latex?\huge%20\dpi%7b200%7d%20\alpha%20=%20(i,j,k)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6446" y="1857364"/>
            <a:ext cx="1542156" cy="332528"/>
          </a:xfrm>
          <a:prstGeom prst="rect">
            <a:avLst/>
          </a:prstGeom>
          <a:noFill/>
        </p:spPr>
      </p:pic>
      <p:pic>
        <p:nvPicPr>
          <p:cNvPr id="47110" name="Picture 6" descr="http://latex.codecogs.com/gif.latex?\huge%20\dpi%7b200%7d%20\alpha%20\in%20\Lamb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76552" y="1897335"/>
            <a:ext cx="809630" cy="245781"/>
          </a:xfrm>
          <a:prstGeom prst="rect">
            <a:avLst/>
          </a:prstGeom>
          <a:noFill/>
        </p:spPr>
      </p:pic>
      <p:pic>
        <p:nvPicPr>
          <p:cNvPr id="47118" name="Picture 14" descr="http://latex.codecogs.com/gif.latex?\huge%20\dpi%7b200%7d%20M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43372" y="1500174"/>
            <a:ext cx="285752" cy="200453"/>
          </a:xfrm>
          <a:prstGeom prst="rect">
            <a:avLst/>
          </a:prstGeom>
          <a:noFill/>
        </p:spPr>
      </p:pic>
      <p:pic>
        <p:nvPicPr>
          <p:cNvPr id="47120" name="Picture 16" descr="http://latex.codecogs.com/gif.latex?\huge%20\dpi%7b200%7d%20C_\alph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28794" y="2357430"/>
            <a:ext cx="357190" cy="266762"/>
          </a:xfrm>
          <a:prstGeom prst="rect">
            <a:avLst/>
          </a:prstGeom>
          <a:noFill/>
        </p:spPr>
      </p:pic>
      <p:pic>
        <p:nvPicPr>
          <p:cNvPr id="15" name="Picture 6" descr="http://latex.codecogs.com/gif.latex?\huge%20\dpi%7b200%7d%20\alpha%20\in%20\Lamb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298" y="2325963"/>
            <a:ext cx="809630" cy="245781"/>
          </a:xfrm>
          <a:prstGeom prst="rect">
            <a:avLst/>
          </a:prstGeom>
          <a:noFill/>
        </p:spPr>
      </p:pic>
      <p:pic>
        <p:nvPicPr>
          <p:cNvPr id="48132" name="Picture 4" descr="http://latex.codecogs.com/gif.latex?\huge%20\dpi%7b300%7d%20=%3E%20M%5e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72198" y="1428736"/>
            <a:ext cx="904878" cy="285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FE/FD </a:t>
            </a:r>
            <a:r>
              <a:rPr lang="en-US" dirty="0" err="1" smtClean="0"/>
              <a:t>Discretization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836613"/>
            <a:ext cx="8391554" cy="5329237"/>
          </a:xfrm>
        </p:spPr>
        <p:txBody>
          <a:bodyPr/>
          <a:lstStyle/>
          <a:p>
            <a:r>
              <a:rPr lang="en-US" dirty="0" smtClean="0"/>
              <a:t>Evaluate         at grid vertices, </a:t>
            </a:r>
          </a:p>
          <a:p>
            <a:r>
              <a:rPr lang="en-US" dirty="0" smtClean="0"/>
              <a:t>Finite element </a:t>
            </a:r>
            <a:r>
              <a:rPr lang="en-US" dirty="0" err="1" smtClean="0"/>
              <a:t>discretization</a:t>
            </a:r>
            <a:r>
              <a:rPr lang="en-US" dirty="0" smtClean="0"/>
              <a:t> of    </a:t>
            </a:r>
          </a:p>
          <a:p>
            <a:pPr lvl="1"/>
            <a:r>
              <a:rPr lang="en-US" dirty="0" err="1" smtClean="0"/>
              <a:t>Trilinear</a:t>
            </a:r>
            <a:r>
              <a:rPr lang="en-US" dirty="0" smtClean="0"/>
              <a:t> interpolation within each cell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Finite differences </a:t>
            </a:r>
            <a:r>
              <a:rPr lang="en-US" dirty="0" err="1" smtClean="0"/>
              <a:t>discretization</a:t>
            </a:r>
            <a:r>
              <a:rPr lang="en-US" dirty="0" smtClean="0"/>
              <a:t> for the gradient:</a:t>
            </a:r>
          </a:p>
          <a:p>
            <a:pPr lvl="1"/>
            <a:r>
              <a:rPr lang="en-US" dirty="0" smtClean="0"/>
              <a:t>Evaluate          within each cell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5" name="Picture 4" descr="f_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08" y="928670"/>
            <a:ext cx="642942" cy="382440"/>
          </a:xfrm>
          <a:prstGeom prst="rect">
            <a:avLst/>
          </a:prstGeom>
        </p:spPr>
      </p:pic>
      <p:pic>
        <p:nvPicPr>
          <p:cNvPr id="6" name="Picture 5" descr="nabla_f_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22" y="4214818"/>
            <a:ext cx="642942" cy="276710"/>
          </a:xfrm>
          <a:prstGeom prst="rect">
            <a:avLst/>
          </a:prstGeom>
        </p:spPr>
      </p:pic>
      <p:pic>
        <p:nvPicPr>
          <p:cNvPr id="8" name="Picture 7" descr="f_alf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818" y="928670"/>
            <a:ext cx="404869" cy="371527"/>
          </a:xfrm>
          <a:prstGeom prst="rect">
            <a:avLst/>
          </a:prstGeom>
        </p:spPr>
      </p:pic>
      <p:pic>
        <p:nvPicPr>
          <p:cNvPr id="9" name="Picture 8" descr="nabla_alfa_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76" y="4983141"/>
            <a:ext cx="571504" cy="303247"/>
          </a:xfrm>
          <a:prstGeom prst="rect">
            <a:avLst/>
          </a:prstGeom>
        </p:spPr>
      </p:pic>
      <p:pic>
        <p:nvPicPr>
          <p:cNvPr id="10" name="Picture 9" descr="const_avg_of_F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232" y="4643446"/>
            <a:ext cx="5410197" cy="1000132"/>
          </a:xfrm>
          <a:prstGeom prst="rect">
            <a:avLst/>
          </a:prstGeom>
        </p:spPr>
      </p:pic>
      <p:pic>
        <p:nvPicPr>
          <p:cNvPr id="11" name="Picture 10" descr="equal_t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3968" y="5054579"/>
            <a:ext cx="276264" cy="142895"/>
          </a:xfrm>
          <a:prstGeom prst="rect">
            <a:avLst/>
          </a:prstGeom>
        </p:spPr>
      </p:pic>
      <p:pic>
        <p:nvPicPr>
          <p:cNvPr id="12" name="Picture 11" descr="f_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570" y="1428736"/>
            <a:ext cx="642942" cy="382440"/>
          </a:xfrm>
          <a:prstGeom prst="rect">
            <a:avLst/>
          </a:prstGeom>
        </p:spPr>
      </p:pic>
      <p:pic>
        <p:nvPicPr>
          <p:cNvPr id="13" name="Picture 12" descr="f_pi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414" y="2355195"/>
            <a:ext cx="2928958" cy="1073805"/>
          </a:xfrm>
          <a:prstGeom prst="rect">
            <a:avLst/>
          </a:prstGeom>
        </p:spPr>
      </p:pic>
      <p:pic>
        <p:nvPicPr>
          <p:cNvPr id="45058" name="Picture 2" descr="http://latex.codecogs.com/gif.latex?\huge%20\dpi%7b200%7d%20\approx%20\nabla%20f(p_i)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572396" y="5000636"/>
            <a:ext cx="1071570" cy="2800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FE/FD </a:t>
            </a:r>
            <a:r>
              <a:rPr lang="en-US" dirty="0" err="1" smtClean="0"/>
              <a:t>Discretization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836613"/>
            <a:ext cx="8391554" cy="5329237"/>
          </a:xfrm>
        </p:spPr>
        <p:txBody>
          <a:bodyPr/>
          <a:lstStyle/>
          <a:p>
            <a:r>
              <a:rPr lang="en-US" dirty="0" smtClean="0"/>
              <a:t>Square norm of Hessian</a:t>
            </a:r>
          </a:p>
          <a:p>
            <a:pPr lvl="1"/>
            <a:r>
              <a:rPr lang="en-US" dirty="0" smtClean="0"/>
              <a:t>Piecewise constant gradient</a:t>
            </a:r>
          </a:p>
          <a:p>
            <a:pPr lvl="1"/>
            <a:r>
              <a:rPr lang="en-US" dirty="0" smtClean="0"/>
              <a:t>Integral over volume V reduces to finite sum over the faces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Where:</a:t>
            </a:r>
          </a:p>
          <a:p>
            <a:pPr lvl="2"/>
            <a:r>
              <a:rPr lang="en-US" dirty="0" smtClean="0"/>
              <a:t> 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 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and             is the area of face between cells         and 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15" name="Picture 14" descr="V_alfa_bet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08" y="5429265"/>
            <a:ext cx="571504" cy="328086"/>
          </a:xfrm>
          <a:prstGeom prst="rect">
            <a:avLst/>
          </a:prstGeom>
        </p:spPr>
      </p:pic>
      <p:pic>
        <p:nvPicPr>
          <p:cNvPr id="16" name="Picture 15" descr="V_ab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4" y="4643446"/>
            <a:ext cx="1928826" cy="340592"/>
          </a:xfrm>
          <a:prstGeom prst="rect">
            <a:avLst/>
          </a:prstGeom>
        </p:spPr>
      </p:pic>
      <p:pic>
        <p:nvPicPr>
          <p:cNvPr id="17" name="Picture 16" descr="H_f_alfa_bet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1604" y="3857629"/>
            <a:ext cx="2643206" cy="613278"/>
          </a:xfrm>
          <a:prstGeom prst="rect">
            <a:avLst/>
          </a:prstGeom>
        </p:spPr>
      </p:pic>
      <p:pic>
        <p:nvPicPr>
          <p:cNvPr id="43012" name="Picture 4" descr="http://latex.codecogs.com/gif.latex?\huge%20\dpi%7b300%7d%20E_R(x)%20\approx%20\frac%7b1%7d%7b\left%20|%20V%20\right%20|%7d%20\sum_%7b(\alpha,%20\beta)%7d%20\left%20|%20V%20\right%20|_%7b\alpha%20\beta%7d%20\left%20\|%20H_%7b\alpha%20\beta%20%7d%20f%20\right%20\|%5e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14546" y="2371185"/>
            <a:ext cx="5143536" cy="1057815"/>
          </a:xfrm>
          <a:prstGeom prst="rect">
            <a:avLst/>
          </a:prstGeom>
          <a:noFill/>
        </p:spPr>
      </p:pic>
      <p:pic>
        <p:nvPicPr>
          <p:cNvPr id="43014" name="Picture 6" descr="http://latex.codecogs.com/gif.latex?\huge%20\dpi%7b300%7d%20C_\alph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72264" y="5429264"/>
            <a:ext cx="372995" cy="278166"/>
          </a:xfrm>
          <a:prstGeom prst="rect">
            <a:avLst/>
          </a:prstGeom>
          <a:noFill/>
        </p:spPr>
      </p:pic>
      <p:pic>
        <p:nvPicPr>
          <p:cNvPr id="43016" name="Picture 8" descr="http://latex.codecogs.com/gif.latex?\huge%20\dpi%7b300%7d%20C_\bet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43834" y="5429264"/>
            <a:ext cx="366673" cy="3571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Octree</a:t>
            </a:r>
            <a:r>
              <a:rPr lang="en-US" dirty="0" smtClean="0"/>
              <a:t> Implementation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Elements of matrix </a:t>
            </a:r>
            <a:r>
              <a:rPr lang="en-US" b="1" i="1" dirty="0" smtClean="0"/>
              <a:t>A</a:t>
            </a:r>
            <a:r>
              <a:rPr lang="en-US" dirty="0" smtClean="0"/>
              <a:t> and vector </a:t>
            </a:r>
            <a:r>
              <a:rPr lang="en-US" b="1" i="1" dirty="0" smtClean="0"/>
              <a:t>b</a:t>
            </a:r>
            <a:r>
              <a:rPr lang="en-US" dirty="0" smtClean="0"/>
              <a:t> are accumulated by traversing the </a:t>
            </a:r>
            <a:r>
              <a:rPr lang="en-US" dirty="0" err="1" smtClean="0"/>
              <a:t>octree</a:t>
            </a:r>
            <a:endParaRPr lang="en-US" dirty="0" smtClean="0"/>
          </a:p>
          <a:p>
            <a:pPr lvl="1"/>
            <a:r>
              <a:rPr lang="en-US" dirty="0" smtClean="0"/>
              <a:t>For each point in nonempty cell      </a:t>
            </a:r>
            <a:r>
              <a:rPr lang="en-US" b="1" dirty="0" smtClean="0"/>
              <a:t>: </a:t>
            </a:r>
          </a:p>
          <a:p>
            <a:pPr lvl="2"/>
            <a:r>
              <a:rPr lang="en-US" dirty="0" smtClean="0"/>
              <a:t>Add terms to           and</a:t>
            </a:r>
          </a:p>
          <a:p>
            <a:pPr lvl="2"/>
            <a:r>
              <a:rPr lang="en-US" b="1" dirty="0" smtClean="0"/>
              <a:t>      </a:t>
            </a:r>
            <a:r>
              <a:rPr lang="en-US" dirty="0" smtClean="0"/>
              <a:t>and</a:t>
            </a:r>
            <a:r>
              <a:rPr lang="en-US" b="1" dirty="0" smtClean="0"/>
              <a:t>        </a:t>
            </a:r>
            <a:r>
              <a:rPr lang="en-US" dirty="0" smtClean="0"/>
              <a:t>are indices of 8 vertices of the cell </a:t>
            </a:r>
          </a:p>
          <a:p>
            <a:pPr lvl="1">
              <a:buNone/>
            </a:pPr>
            <a:endParaRPr lang="en-US" b="1" dirty="0" smtClean="0"/>
          </a:p>
          <a:p>
            <a:pPr lvl="1"/>
            <a:r>
              <a:rPr lang="en-US" dirty="0" smtClean="0"/>
              <a:t>For regularization term, traverse the dual graph</a:t>
            </a:r>
          </a:p>
          <a:p>
            <a:pPr lvl="2"/>
            <a:r>
              <a:rPr lang="en-US" dirty="0" smtClean="0"/>
              <a:t>For each dual edge connecting the cells      and </a:t>
            </a:r>
            <a:r>
              <a:rPr lang="en-US" b="1" dirty="0" smtClean="0"/>
              <a:t>    </a:t>
            </a:r>
            <a:r>
              <a:rPr lang="en-US" dirty="0" smtClean="0"/>
              <a:t>  add terms to elements </a:t>
            </a:r>
          </a:p>
          <a:p>
            <a:pPr lvl="2"/>
            <a:r>
              <a:rPr lang="en-US" dirty="0" smtClean="0"/>
              <a:t>Here,      and      are </a:t>
            </a:r>
          </a:p>
          <a:p>
            <a:pPr lvl="2">
              <a:buNone/>
            </a:pPr>
            <a:r>
              <a:rPr lang="en-US" dirty="0" smtClean="0"/>
              <a:t>	indices of the vertices </a:t>
            </a:r>
          </a:p>
          <a:p>
            <a:pPr lvl="2">
              <a:buNone/>
            </a:pPr>
            <a:r>
              <a:rPr lang="en-US" dirty="0" smtClean="0"/>
              <a:t>	of the cells</a:t>
            </a:r>
            <a:endParaRPr lang="sl-SI" dirty="0"/>
          </a:p>
        </p:txBody>
      </p:sp>
      <p:pic>
        <p:nvPicPr>
          <p:cNvPr id="4" name="Picture 3" descr="A_alfai_alfa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02" y="2266420"/>
            <a:ext cx="642942" cy="339086"/>
          </a:xfrm>
          <a:prstGeom prst="rect">
            <a:avLst/>
          </a:prstGeom>
        </p:spPr>
      </p:pic>
      <p:pic>
        <p:nvPicPr>
          <p:cNvPr id="5" name="Picture 4" descr="b_a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48" y="2285992"/>
            <a:ext cx="357190" cy="343625"/>
          </a:xfrm>
          <a:prstGeom prst="rect">
            <a:avLst/>
          </a:prstGeom>
        </p:spPr>
      </p:pic>
      <p:pic>
        <p:nvPicPr>
          <p:cNvPr id="6" name="Picture 5" descr="alfa_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04" y="2643182"/>
            <a:ext cx="285752" cy="285752"/>
          </a:xfrm>
          <a:prstGeom prst="rect">
            <a:avLst/>
          </a:prstGeom>
        </p:spPr>
      </p:pic>
      <p:pic>
        <p:nvPicPr>
          <p:cNvPr id="7" name="Picture 6" descr="alfa_j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298" y="2643182"/>
            <a:ext cx="357190" cy="336583"/>
          </a:xfrm>
          <a:prstGeom prst="rect">
            <a:avLst/>
          </a:prstGeom>
        </p:spPr>
      </p:pic>
      <p:pic>
        <p:nvPicPr>
          <p:cNvPr id="8" name="Picture 7" descr="A_alfai_betaj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8926" y="4143380"/>
            <a:ext cx="657317" cy="381053"/>
          </a:xfrm>
          <a:prstGeom prst="rect">
            <a:avLst/>
          </a:prstGeom>
        </p:spPr>
      </p:pic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57686" y="4143380"/>
            <a:ext cx="2286016" cy="1967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6" descr="http://latex.codecogs.com/gif.latex?\huge%20\dpi%7b300%7d%20C_\alpha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500694" y="1857364"/>
            <a:ext cx="372995" cy="278166"/>
          </a:xfrm>
          <a:prstGeom prst="rect">
            <a:avLst/>
          </a:prstGeom>
          <a:noFill/>
        </p:spPr>
      </p:pic>
      <p:pic>
        <p:nvPicPr>
          <p:cNvPr id="12" name="Picture 6" descr="http://latex.codecogs.com/gif.latex?\huge%20\dpi%7b300%7d%20C_\alpha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64611" y="3929066"/>
            <a:ext cx="287375" cy="214314"/>
          </a:xfrm>
          <a:prstGeom prst="rect">
            <a:avLst/>
          </a:prstGeom>
          <a:noFill/>
        </p:spPr>
      </p:pic>
      <p:pic>
        <p:nvPicPr>
          <p:cNvPr id="13" name="Picture 8" descr="http://latex.codecogs.com/gif.latex?\huge%20\dpi%7b300%7d%20C_\beta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921867" y="3929066"/>
            <a:ext cx="293339" cy="285752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357290" y="5857892"/>
            <a:ext cx="32147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Image credits: F. </a:t>
            </a:r>
            <a:r>
              <a:rPr lang="en-US" sz="1100" dirty="0" err="1" smtClean="0"/>
              <a:t>Calakli</a:t>
            </a:r>
            <a:r>
              <a:rPr lang="en-US" sz="1100" dirty="0" smtClean="0"/>
              <a:t>, G. </a:t>
            </a:r>
            <a:r>
              <a:rPr lang="en-US" sz="1100" dirty="0" err="1" smtClean="0"/>
              <a:t>Taubin</a:t>
            </a:r>
            <a:endParaRPr lang="sl-SI" sz="1100" dirty="0"/>
          </a:p>
        </p:txBody>
      </p:sp>
      <p:pic>
        <p:nvPicPr>
          <p:cNvPr id="15" name="Picture 6" descr="http://latex.codecogs.com/gif.latex?\huge%20\dpi%7b300%7d%20C_\alpha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58016" y="2643182"/>
            <a:ext cx="287375" cy="214314"/>
          </a:xfrm>
          <a:prstGeom prst="rect">
            <a:avLst/>
          </a:prstGeom>
          <a:noFill/>
        </p:spPr>
      </p:pic>
      <p:pic>
        <p:nvPicPr>
          <p:cNvPr id="45060" name="Picture 4" descr="http://latex.codecogs.com/gif.latex?\huge%20\dpi%7b300%7d%20\beta_j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071803" y="4572008"/>
            <a:ext cx="214314" cy="269698"/>
          </a:xfrm>
          <a:prstGeom prst="rect">
            <a:avLst/>
          </a:prstGeom>
          <a:noFill/>
        </p:spPr>
      </p:pic>
      <p:pic>
        <p:nvPicPr>
          <p:cNvPr id="45062" name="Picture 6" descr="http://latex.codecogs.com/gif.latex?\huge%20\dpi%7b300%7d%20\alpha_i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214546" y="4614870"/>
            <a:ext cx="214314" cy="1714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Reconstruction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Generate a mesh from a set of (oriented) surface samples</a:t>
            </a:r>
            <a:endParaRPr lang="sl-SI" dirty="0"/>
          </a:p>
        </p:txBody>
      </p:sp>
      <p:pic>
        <p:nvPicPr>
          <p:cNvPr id="4" name="Picture 7" descr="unifor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1785926"/>
            <a:ext cx="2857520" cy="2857521"/>
          </a:xfrm>
          <a:prstGeom prst="rect">
            <a:avLst/>
          </a:prstGeom>
          <a:noFill/>
        </p:spPr>
      </p:pic>
      <p:pic>
        <p:nvPicPr>
          <p:cNvPr id="5" name="Picture 8" descr="unifor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1785926"/>
            <a:ext cx="3000396" cy="3000397"/>
          </a:xfrm>
          <a:prstGeom prst="rect">
            <a:avLst/>
          </a:prstGeom>
          <a:noFill/>
        </p:spPr>
      </p:pic>
      <p:sp>
        <p:nvSpPr>
          <p:cNvPr id="6" name="Rounded Rectangle 5"/>
          <p:cNvSpPr/>
          <p:nvPr/>
        </p:nvSpPr>
        <p:spPr>
          <a:xfrm>
            <a:off x="1214414" y="4786322"/>
            <a:ext cx="1714512" cy="785818"/>
          </a:xfrm>
          <a:prstGeom prst="roundRect">
            <a:avLst/>
          </a:prstGeom>
          <a:solidFill>
            <a:srgbClr val="245DD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Oriented points</a:t>
            </a:r>
            <a:endParaRPr lang="sl-SI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500694" y="4786322"/>
            <a:ext cx="2000264" cy="785818"/>
          </a:xfrm>
          <a:prstGeom prst="roundRect">
            <a:avLst/>
          </a:prstGeom>
          <a:solidFill>
            <a:srgbClr val="245DD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Surface representation</a:t>
            </a:r>
            <a:endParaRPr lang="sl-SI" dirty="0">
              <a:solidFill>
                <a:schemeClr val="bg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143240" y="5000636"/>
            <a:ext cx="2071702" cy="357190"/>
          </a:xfrm>
          <a:prstGeom prst="rightArrow">
            <a:avLst/>
          </a:prstGeom>
          <a:solidFill>
            <a:srgbClr val="245D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9" name="TextBox 8"/>
          <p:cNvSpPr txBox="1"/>
          <p:nvPr/>
        </p:nvSpPr>
        <p:spPr>
          <a:xfrm>
            <a:off x="1357290" y="5857892"/>
            <a:ext cx="32147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Image credits: M. </a:t>
            </a:r>
            <a:r>
              <a:rPr lang="en-US" sz="1100" dirty="0" err="1" smtClean="0"/>
              <a:t>Kazhdan</a:t>
            </a:r>
            <a:r>
              <a:rPr lang="en-US" sz="1100" dirty="0" smtClean="0"/>
              <a:t>, M. Bolitho, H. Hoppe</a:t>
            </a:r>
            <a:endParaRPr lang="sl-SI" sz="1100" dirty="0"/>
          </a:p>
        </p:txBody>
      </p:sp>
      <p:pic>
        <p:nvPicPr>
          <p:cNvPr id="10" name="~PP3378.WAV">
            <a:hlinkClick r:id="" action="ppaction://media"/>
          </p:cNvPr>
          <p:cNvPicPr>
            <a:picLocks noRot="1" noChangeAspect="1"/>
          </p:cNvPicPr>
          <p:nvPr>
            <a:wavAudioFile r:embed="rId1" name="~PP3378.WAV"/>
          </p:nvPr>
        </p:nvPicPr>
        <p:blipFill>
          <a:blip r:embed="rId5"/>
          <a:stretch>
            <a:fillRect/>
          </a:stretch>
        </p:blipFill>
        <p:spPr>
          <a:xfrm>
            <a:off x="8674100" y="63881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1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Linear System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Exploit </a:t>
            </a:r>
            <a:r>
              <a:rPr lang="en-US" dirty="0" err="1" smtClean="0"/>
              <a:t>multiresolution</a:t>
            </a:r>
            <a:r>
              <a:rPr lang="en-US" dirty="0" smtClean="0"/>
              <a:t> structure</a:t>
            </a:r>
          </a:p>
          <a:p>
            <a:endParaRPr lang="en-US" dirty="0" smtClean="0"/>
          </a:p>
          <a:p>
            <a:r>
              <a:rPr lang="en-US" dirty="0" smtClean="0"/>
              <a:t>Iterative cascading </a:t>
            </a:r>
            <a:r>
              <a:rPr lang="en-US" dirty="0" err="1" smtClean="0"/>
              <a:t>multigrid</a:t>
            </a:r>
            <a:r>
              <a:rPr lang="en-US" dirty="0" smtClean="0"/>
              <a:t> approach</a:t>
            </a:r>
          </a:p>
          <a:p>
            <a:pPr lvl="1"/>
            <a:r>
              <a:rPr lang="en-US" dirty="0" smtClean="0"/>
              <a:t>Solve problem at coarse level</a:t>
            </a:r>
          </a:p>
          <a:p>
            <a:pPr lvl="1"/>
            <a:r>
              <a:rPr lang="en-US" dirty="0" smtClean="0"/>
              <a:t>Use the solution at that level to initialize the solution at the next level</a:t>
            </a:r>
          </a:p>
          <a:p>
            <a:pPr lvl="1"/>
            <a:r>
              <a:rPr lang="en-US" dirty="0" smtClean="0"/>
              <a:t>Refine with using conjugate gradient solver</a:t>
            </a:r>
          </a:p>
          <a:p>
            <a:pPr lvl="1"/>
            <a:endParaRPr lang="sl-S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Isosurface</a:t>
            </a:r>
            <a:r>
              <a:rPr lang="en-US" dirty="0" smtClean="0"/>
              <a:t> Extraction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/>
            <a:r>
              <a:rPr lang="en-US" dirty="0" smtClean="0"/>
              <a:t>Dual Marching Cubes [13]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Compute the dual graph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Compute values of the implicit function at </a:t>
            </a:r>
            <a:r>
              <a:rPr lang="en-US" dirty="0" err="1" smtClean="0"/>
              <a:t>centroids</a:t>
            </a:r>
            <a:r>
              <a:rPr lang="en-US" dirty="0" smtClean="0"/>
              <a:t> of the </a:t>
            </a:r>
            <a:r>
              <a:rPr lang="en-US" dirty="0" err="1" smtClean="0"/>
              <a:t>octree</a:t>
            </a:r>
            <a:r>
              <a:rPr lang="en-US" dirty="0" smtClean="0"/>
              <a:t> cells</a:t>
            </a:r>
          </a:p>
          <a:p>
            <a:pPr marL="1314450" lvl="2" indent="-514350">
              <a:buFont typeface="Wingdings" pitchFamily="2" charset="2"/>
              <a:buChar char="§"/>
            </a:pPr>
            <a:r>
              <a:rPr lang="en-US" dirty="0" smtClean="0"/>
              <a:t>Simply average values at the vertices of the cell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Apply Marching Cubes on the dual graph</a:t>
            </a:r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1934" y="3786190"/>
            <a:ext cx="2034282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35" y="3714752"/>
            <a:ext cx="2141865" cy="1740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7158" y="3286124"/>
            <a:ext cx="3429024" cy="232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357290" y="5857892"/>
            <a:ext cx="4357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Image credits: Stanford (left), S. Schaefer, J. Warren (right)</a:t>
            </a:r>
            <a:endParaRPr lang="sl-SI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sl-SI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SSD outperforms other methods in complicated data sets</a:t>
            </a:r>
          </a:p>
          <a:p>
            <a:endParaRPr lang="en-US" dirty="0" smtClean="0"/>
          </a:p>
          <a:p>
            <a:r>
              <a:rPr lang="en-US" dirty="0" smtClean="0"/>
              <a:t>Test criteria</a:t>
            </a:r>
          </a:p>
          <a:p>
            <a:pPr lvl="1"/>
            <a:r>
              <a:rPr lang="en-US" dirty="0" smtClean="0"/>
              <a:t>Non-uniform sampling</a:t>
            </a:r>
          </a:p>
          <a:p>
            <a:pPr lvl="1"/>
            <a:r>
              <a:rPr lang="en-US" dirty="0" smtClean="0"/>
              <a:t>Sensor noise</a:t>
            </a:r>
          </a:p>
          <a:p>
            <a:pPr lvl="1"/>
            <a:r>
              <a:rPr lang="en-US" dirty="0" smtClean="0"/>
              <a:t>Missing data</a:t>
            </a:r>
          </a:p>
          <a:p>
            <a:endParaRPr lang="en-US" dirty="0" smtClean="0"/>
          </a:p>
          <a:p>
            <a:r>
              <a:rPr lang="en-US" dirty="0" smtClean="0"/>
              <a:t>Performance comparable (CPU implementation)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sl-SI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23850" y="836613"/>
            <a:ext cx="8320116" cy="2878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Michelangelo’s David’s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head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3C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1 million data points from many laser scans,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rgbClr val="1E1E3C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uniform sampling, accurate </a:t>
            </a:r>
            <a:r>
              <a:rPr kumimoji="0" lang="en-US" sz="1600" b="0" i="0" u="none" strike="noStrike" kern="0" cap="none" spc="0" normalizeH="0" noProof="0" dirty="0" err="1" smtClean="0">
                <a:ln>
                  <a:noFill/>
                </a:ln>
                <a:solidFill>
                  <a:srgbClr val="1E1E3C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normals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1E1E3C"/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endParaRPr kumimoji="0" lang="sl-SI" sz="2400" b="0" i="0" u="none" strike="noStrike" kern="0" cap="none" spc="0" normalizeH="0" baseline="0" noProof="0" dirty="0">
              <a:ln>
                <a:noFill/>
              </a:ln>
              <a:solidFill>
                <a:srgbClr val="1E1E3C"/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57224" y="3357562"/>
            <a:ext cx="7804022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2052" y="1785926"/>
            <a:ext cx="4668840" cy="136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142976" y="5357826"/>
            <a:ext cx="114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Point cloud</a:t>
            </a:r>
            <a:endParaRPr lang="sl-SI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857488" y="5357826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MPU</a:t>
            </a:r>
            <a:endParaRPr lang="sl-SI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357686" y="5357826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Poisson</a:t>
            </a:r>
            <a:endParaRPr lang="sl-SI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786446" y="5357826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D4 Wavelets</a:t>
            </a:r>
            <a:endParaRPr lang="sl-SI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572396" y="5357826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SSD</a:t>
            </a:r>
            <a:endParaRPr lang="sl-SI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sl-SI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23850" y="836613"/>
            <a:ext cx="8320116" cy="2878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Michelangelo’s David’s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eye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3C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Left eye taken from raw </a:t>
            </a:r>
            <a:r>
              <a:rPr lang="en-US" sz="1600" kern="0" dirty="0" smtClean="0">
                <a:solidFill>
                  <a:srgbClr val="1E1E3C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</a:t>
            </a:r>
            <a:r>
              <a:rPr kumimoji="0" 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E1E3C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ichelangelo’s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1E1E3C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 David data set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  <a:defRPr/>
            </a:pPr>
            <a:r>
              <a:rPr lang="en-US" sz="1600" kern="0" dirty="0" smtClean="0">
                <a:solidFill>
                  <a:srgbClr val="1E1E3C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Uniform sampling, inaccurate </a:t>
            </a:r>
            <a:r>
              <a:rPr lang="en-US" sz="1600" kern="0" dirty="0" err="1" smtClean="0">
                <a:solidFill>
                  <a:srgbClr val="1E1E3C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normals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1E1E3C"/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endParaRPr kumimoji="0" lang="sl-SI" sz="2400" b="0" i="0" u="none" strike="noStrike" kern="0" cap="none" spc="0" normalizeH="0" baseline="0" noProof="0" dirty="0">
              <a:ln>
                <a:noFill/>
              </a:ln>
              <a:solidFill>
                <a:srgbClr val="1E1E3C"/>
              </a:soli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000240"/>
            <a:ext cx="4143380" cy="166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3933420"/>
            <a:ext cx="4143404" cy="1710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2000240"/>
            <a:ext cx="346710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571604" y="3643314"/>
            <a:ext cx="114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Point cloud</a:t>
            </a:r>
            <a:endParaRPr lang="sl-SI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643042" y="5643578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Poisson</a:t>
            </a:r>
            <a:endParaRPr lang="sl-SI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3857620" y="3643314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MPU</a:t>
            </a:r>
            <a:endParaRPr lang="sl-SI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571868" y="5621553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D4 Wavelets</a:t>
            </a:r>
            <a:endParaRPr lang="sl-SI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643702" y="4786322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SSD</a:t>
            </a:r>
            <a:endParaRPr lang="sl-SI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Challenging data sets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857232"/>
            <a:ext cx="8496300" cy="5329237"/>
          </a:xfrm>
        </p:spPr>
        <p:txBody>
          <a:bodyPr/>
          <a:lstStyle/>
          <a:p>
            <a:r>
              <a:rPr lang="en-US" sz="2000" dirty="0" smtClean="0"/>
              <a:t>Virtual horse</a:t>
            </a:r>
          </a:p>
          <a:p>
            <a:pPr lvl="1"/>
            <a:r>
              <a:rPr lang="en-US" sz="1600" dirty="0" smtClean="0"/>
              <a:t>100,000 samples, non-uniformly sampled, accurate </a:t>
            </a:r>
            <a:r>
              <a:rPr lang="en-US" sz="1600" dirty="0" err="1" smtClean="0"/>
              <a:t>normals</a:t>
            </a:r>
            <a:endParaRPr lang="en-US" sz="16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Chiquita</a:t>
            </a:r>
          </a:p>
          <a:p>
            <a:pPr lvl="1"/>
            <a:r>
              <a:rPr lang="en-US" sz="1600" dirty="0" smtClean="0"/>
              <a:t>705,375 samples, structured light, non-uniformly distributed, inaccurate </a:t>
            </a:r>
            <a:r>
              <a:rPr lang="en-US" sz="1600" dirty="0" err="1" smtClean="0"/>
              <a:t>normals</a:t>
            </a:r>
            <a:endParaRPr lang="en-US" sz="1600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500175"/>
            <a:ext cx="7572428" cy="1818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728" y="4143380"/>
            <a:ext cx="6429420" cy="180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71538" y="3214686"/>
            <a:ext cx="114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Point cloud</a:t>
            </a:r>
            <a:endParaRPr lang="sl-SI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428728" y="5857892"/>
            <a:ext cx="114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Point cloud</a:t>
            </a:r>
            <a:endParaRPr lang="sl-SI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786050" y="3214686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MPU</a:t>
            </a:r>
            <a:endParaRPr lang="sl-SI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000364" y="5907305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MPU</a:t>
            </a:r>
            <a:endParaRPr lang="sl-SI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143372" y="3214686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Poisson</a:t>
            </a:r>
            <a:endParaRPr lang="sl-SI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214810" y="5857892"/>
            <a:ext cx="1000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Poisson</a:t>
            </a:r>
            <a:endParaRPr lang="sl-SI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500694" y="3214686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D4 Wavelets</a:t>
            </a:r>
            <a:endParaRPr lang="sl-SI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286380" y="5835867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D4 Wavelets</a:t>
            </a:r>
            <a:endParaRPr lang="sl-SI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7358082" y="3214686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SSD</a:t>
            </a:r>
            <a:endParaRPr lang="sl-SI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929454" y="5857892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SSD</a:t>
            </a:r>
            <a:endParaRPr lang="sl-SI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Hausdorff</a:t>
            </a:r>
            <a:r>
              <a:rPr lang="en-US" dirty="0" smtClean="0"/>
              <a:t> distance</a:t>
            </a:r>
            <a:endParaRPr lang="sl-SI" dirty="0"/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928802"/>
            <a:ext cx="7678504" cy="2328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</a:t>
            </a:r>
            <a:r>
              <a:rPr lang="en-US" dirty="0" err="1" smtClean="0"/>
              <a:t>variational</a:t>
            </a:r>
            <a:r>
              <a:rPr lang="en-US" dirty="0" smtClean="0"/>
              <a:t> method for surface reconstruction</a:t>
            </a:r>
          </a:p>
          <a:p>
            <a:r>
              <a:rPr lang="en-US" dirty="0" smtClean="0"/>
              <a:t>Sparse linear system with a global solution</a:t>
            </a:r>
          </a:p>
          <a:p>
            <a:r>
              <a:rPr lang="en-US" dirty="0" smtClean="0"/>
              <a:t>Simple implementation</a:t>
            </a:r>
          </a:p>
          <a:p>
            <a:r>
              <a:rPr lang="en-US" dirty="0" smtClean="0"/>
              <a:t>Extendable to adaptive data structures</a:t>
            </a:r>
          </a:p>
          <a:p>
            <a:r>
              <a:rPr lang="en-US" dirty="0" smtClean="0"/>
              <a:t>Very good reconstruction quality</a:t>
            </a:r>
          </a:p>
          <a:p>
            <a:r>
              <a:rPr lang="en-US" dirty="0" smtClean="0"/>
              <a:t>Performs especially well on the challenging data sets</a:t>
            </a:r>
          </a:p>
          <a:p>
            <a:r>
              <a:rPr lang="en-US" dirty="0" smtClean="0"/>
              <a:t>Reasonable in terms of the reconstruction speed and memory consumption</a:t>
            </a:r>
          </a:p>
          <a:p>
            <a:endParaRPr lang="sl-SI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algn="ctr">
              <a:buNone/>
            </a:pPr>
            <a:r>
              <a:rPr lang="en-US" dirty="0" smtClean="0"/>
              <a:t>Thank you for your attention.</a:t>
            </a:r>
          </a:p>
          <a:p>
            <a:pPr algn="ctr"/>
            <a:endParaRPr lang="en-US" dirty="0" smtClean="0"/>
          </a:p>
          <a:p>
            <a:pPr algn="ctr">
              <a:buNone/>
            </a:pPr>
            <a:r>
              <a:rPr lang="en-US" dirty="0" smtClean="0"/>
              <a:t>Questions?</a:t>
            </a:r>
            <a:endParaRPr lang="sl-SI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sl-SI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928670"/>
            <a:ext cx="7779469" cy="370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4348" y="4714884"/>
            <a:ext cx="7786742" cy="1201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Acqisition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 about that too?</a:t>
            </a:r>
            <a:endParaRPr lang="sl-SI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sl-SI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928311"/>
            <a:ext cx="7858180" cy="2757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2910" y="3782069"/>
            <a:ext cx="8215370" cy="186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sl-SI" dirty="0"/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2910" y="857232"/>
            <a:ext cx="7786742" cy="4962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Differences Method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Principle:</a:t>
            </a:r>
          </a:p>
          <a:p>
            <a:pPr lvl="1"/>
            <a:r>
              <a:rPr lang="en-US" dirty="0" smtClean="0"/>
              <a:t>Derivatives are approximated by linear combinations of function values at the grid point</a:t>
            </a:r>
          </a:p>
          <a:p>
            <a:r>
              <a:rPr lang="en-US" dirty="0" err="1" smtClean="0"/>
              <a:t>Discretize</a:t>
            </a:r>
            <a:r>
              <a:rPr lang="en-US" dirty="0" smtClean="0"/>
              <a:t> function on a grid for step </a:t>
            </a:r>
            <a:endParaRPr lang="en-US" i="1" dirty="0" smtClean="0"/>
          </a:p>
          <a:p>
            <a:r>
              <a:rPr lang="en-US" dirty="0" smtClean="0"/>
              <a:t>Approximate derivatives</a:t>
            </a:r>
          </a:p>
          <a:p>
            <a:pPr lvl="1"/>
            <a:r>
              <a:rPr lang="en-US" i="1" dirty="0" smtClean="0"/>
              <a:t>First-order derivatives</a:t>
            </a:r>
          </a:p>
          <a:p>
            <a:pPr lvl="1"/>
            <a:endParaRPr lang="en-US" i="1" dirty="0" smtClean="0"/>
          </a:p>
          <a:p>
            <a:pPr lvl="1"/>
            <a:endParaRPr lang="en-US" i="1" dirty="0" smtClean="0"/>
          </a:p>
          <a:p>
            <a:pPr lvl="1"/>
            <a:r>
              <a:rPr lang="en-US" i="1" dirty="0" smtClean="0"/>
              <a:t>Second-order derivatives</a:t>
            </a:r>
          </a:p>
          <a:p>
            <a:pPr>
              <a:buNone/>
            </a:pPr>
            <a:endParaRPr lang="sl-SI" dirty="0"/>
          </a:p>
        </p:txBody>
      </p:sp>
      <p:pic>
        <p:nvPicPr>
          <p:cNvPr id="4" name="Picture 3" descr="finite_difference_metho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2" y="2786058"/>
            <a:ext cx="3935115" cy="2143140"/>
          </a:xfrm>
          <a:prstGeom prst="rect">
            <a:avLst/>
          </a:prstGeom>
        </p:spPr>
      </p:pic>
      <p:pic>
        <p:nvPicPr>
          <p:cNvPr id="6" name="Picture 5" descr="s18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62" y="5072074"/>
            <a:ext cx="4429156" cy="488284"/>
          </a:xfrm>
          <a:prstGeom prst="rect">
            <a:avLst/>
          </a:prstGeom>
        </p:spPr>
      </p:pic>
      <p:pic>
        <p:nvPicPr>
          <p:cNvPr id="47106" name="Picture 2" descr="http://latex.codecogs.com/gif.latex?\large%20\dpi%7b300%7d%20\Delta%20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3989" y="2325374"/>
            <a:ext cx="446903" cy="246370"/>
          </a:xfrm>
          <a:prstGeom prst="rect">
            <a:avLst/>
          </a:prstGeom>
          <a:noFill/>
        </p:spPr>
      </p:pic>
      <p:pic>
        <p:nvPicPr>
          <p:cNvPr id="51202" name="Picture 2" descr="http://latex.codecogs.com/gif.latex?\huge%20\dpi%7b300%7d%20u_x(x_j)%20\approx%20\frac%7bu(x_j+\Delta%20x)-u(x_j)%7d%7b\Delta%20x%7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8662" y="3714753"/>
            <a:ext cx="2857520" cy="51317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Elements Method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</a:t>
            </a:r>
          </a:p>
          <a:p>
            <a:pPr lvl="1"/>
            <a:r>
              <a:rPr lang="en-US" dirty="0" smtClean="0"/>
              <a:t>Divide domain into subintervals – finite elements</a:t>
            </a:r>
          </a:p>
          <a:p>
            <a:pPr lvl="2"/>
            <a:r>
              <a:rPr lang="en-US" dirty="0" smtClean="0"/>
              <a:t>Interpolate function value inside of the elements</a:t>
            </a:r>
          </a:p>
          <a:p>
            <a:pPr lvl="1"/>
            <a:r>
              <a:rPr lang="en-US" dirty="0" smtClean="0"/>
              <a:t>Define properties of elements and their relationships</a:t>
            </a:r>
          </a:p>
          <a:p>
            <a:pPr lvl="1"/>
            <a:r>
              <a:rPr lang="en-US" dirty="0" smtClean="0"/>
              <a:t>Assemble elements into a system</a:t>
            </a:r>
          </a:p>
          <a:p>
            <a:pPr lvl="1"/>
            <a:r>
              <a:rPr lang="en-US" dirty="0" smtClean="0"/>
              <a:t>Define their relationships</a:t>
            </a:r>
          </a:p>
          <a:p>
            <a:pPr lvl="1"/>
            <a:r>
              <a:rPr lang="en-US" dirty="0" smtClean="0"/>
              <a:t>Solve the system</a:t>
            </a:r>
          </a:p>
          <a:p>
            <a:r>
              <a:rPr lang="en-US" dirty="0" smtClean="0"/>
              <a:t>Easily applied to complex, irregular-shaped objects</a:t>
            </a:r>
          </a:p>
          <a:p>
            <a:r>
              <a:rPr lang="en-US" dirty="0" smtClean="0"/>
              <a:t>Successfully applied to several engineering problems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4" name="Picture 3" descr="FE_Aircraft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5140" y="2357430"/>
            <a:ext cx="2028289" cy="150019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Gradient Field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      is discontinuous</a:t>
            </a:r>
          </a:p>
          <a:p>
            <a:pPr lvl="1"/>
            <a:r>
              <a:rPr lang="en-US" dirty="0" smtClean="0"/>
              <a:t>Relationship between the gradient of the smoothed indicator function and the surface normal field: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Approximation of the gradient field:</a:t>
            </a:r>
          </a:p>
        </p:txBody>
      </p:sp>
      <p:pic>
        <p:nvPicPr>
          <p:cNvPr id="5122" name="Picture 2" descr="http://latex.codecogs.com/gif.latex?\huge%20\dpi%7b200%7d%20\nabla(\chi_%7bM%7d\ast%20\widetilde%7bF%7d)(q)%20=%20\int_%7b\partial%20M%7d%20\widetilde%7bF%7d_p(q)\vec%7bN%7d_%7b\partial%20M%7d(p)d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643182"/>
            <a:ext cx="5214974" cy="777327"/>
          </a:xfrm>
          <a:prstGeom prst="rect">
            <a:avLst/>
          </a:prstGeom>
          <a:noFill/>
        </p:spPr>
      </p:pic>
      <p:pic>
        <p:nvPicPr>
          <p:cNvPr id="5124" name="Picture 4" descr="http://latex.codecogs.com/gif.latex?\huge%20\dpi%7b200%7d%20\nabla(\chi_%7bM%7d\ast%20\widetilde%7bF%7d)(q)%20=%20\sum_%7bs%20\in%20S%7d%20\int_%7bP_s%7d%20\widetilde%7bF%7d_p(q)\vec%7bN%7d_%7b\partial%20M%7d(p)d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4134237"/>
            <a:ext cx="5286412" cy="866399"/>
          </a:xfrm>
          <a:prstGeom prst="rect">
            <a:avLst/>
          </a:prstGeom>
          <a:noFill/>
        </p:spPr>
      </p:pic>
      <p:pic>
        <p:nvPicPr>
          <p:cNvPr id="5126" name="Picture 6" descr="http://latex.codecogs.com/gif.latex?\huge%20\dpi%7b200%7d%20\approx%20\sum_%7bs%20\in%20S%7d%20\left%20|%20P_s%20\right%20|%20\widetilde%7bF%7d_%7bs.p%7d(q)s.\vec%7bN%7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1802" y="5275748"/>
            <a:ext cx="2786082" cy="725020"/>
          </a:xfrm>
          <a:prstGeom prst="rect">
            <a:avLst/>
          </a:prstGeom>
          <a:noFill/>
        </p:spPr>
      </p:pic>
      <p:pic>
        <p:nvPicPr>
          <p:cNvPr id="5128" name="Picture 8" descr="http://latex.codecogs.com/gif.latex?\huge%20\dpi%7b200%7d%20\chi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4414" y="1428736"/>
            <a:ext cx="241301" cy="285752"/>
          </a:xfrm>
          <a:prstGeom prst="rect">
            <a:avLst/>
          </a:prstGeom>
          <a:noFill/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6248" y="928670"/>
            <a:ext cx="1574099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71832" y="2643182"/>
            <a:ext cx="1529258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836613"/>
            <a:ext cx="4891092" cy="5329237"/>
          </a:xfrm>
        </p:spPr>
        <p:txBody>
          <a:bodyPr/>
          <a:lstStyle/>
          <a:p>
            <a:r>
              <a:rPr lang="en-US" dirty="0" err="1" smtClean="0"/>
              <a:t>Octree</a:t>
            </a:r>
            <a:endParaRPr lang="en-US" dirty="0" smtClean="0"/>
          </a:p>
          <a:p>
            <a:pPr lvl="1"/>
            <a:r>
              <a:rPr lang="en-US" dirty="0" err="1" smtClean="0"/>
              <a:t>Discretization</a:t>
            </a:r>
            <a:r>
              <a:rPr lang="en-US" dirty="0" smtClean="0"/>
              <a:t> of the problem</a:t>
            </a:r>
          </a:p>
          <a:p>
            <a:pPr lvl="1"/>
            <a:r>
              <a:rPr lang="en-US" dirty="0" smtClean="0"/>
              <a:t>Need for accurate solution only near the surface</a:t>
            </a:r>
          </a:p>
          <a:p>
            <a:pPr lvl="1"/>
            <a:r>
              <a:rPr lang="en-US" dirty="0" smtClean="0"/>
              <a:t>Reduction of computational and storage complexity</a:t>
            </a:r>
          </a:p>
          <a:p>
            <a:r>
              <a:rPr lang="en-US" dirty="0" smtClean="0"/>
              <a:t>Function space</a:t>
            </a:r>
          </a:p>
          <a:p>
            <a:pPr lvl="1"/>
            <a:r>
              <a:rPr lang="en-US" dirty="0" smtClean="0"/>
              <a:t>Basis functions</a:t>
            </a:r>
          </a:p>
          <a:p>
            <a:pPr lvl="1"/>
            <a:r>
              <a:rPr lang="en-US" dirty="0" smtClean="0"/>
              <a:t>Centered to leaf nodes and scaled accordingly</a:t>
            </a:r>
            <a:endParaRPr lang="sl-SI" dirty="0" smtClean="0"/>
          </a:p>
          <a:p>
            <a:pPr lvl="1"/>
            <a:r>
              <a:rPr lang="en-US" dirty="0" smtClean="0"/>
              <a:t>Compactly supported</a:t>
            </a:r>
            <a:endParaRPr lang="sl-SI" dirty="0"/>
          </a:p>
        </p:txBody>
      </p:sp>
      <p:pic>
        <p:nvPicPr>
          <p:cNvPr id="4" name="Picture 2" descr="tre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00826" y="1142984"/>
            <a:ext cx="2357454" cy="2357454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vecto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3214686"/>
            <a:ext cx="2357454" cy="2357454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357290" y="5857892"/>
            <a:ext cx="32147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Image credits: M. </a:t>
            </a:r>
            <a:r>
              <a:rPr lang="en-US" sz="1100" dirty="0" err="1" smtClean="0"/>
              <a:t>Kazhdan</a:t>
            </a:r>
            <a:r>
              <a:rPr lang="en-US" sz="1100" dirty="0" smtClean="0"/>
              <a:t>, M. Bolitho, H. Hoppe</a:t>
            </a:r>
            <a:endParaRPr lang="sl-SI" sz="1100" dirty="0"/>
          </a:p>
        </p:txBody>
      </p:sp>
      <p:pic>
        <p:nvPicPr>
          <p:cNvPr id="4098" name="Picture 2" descr="http://latex.codecogs.com/gif.latex?\huge%20\dpi%7b300%7d%20F_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4678" y="4000504"/>
            <a:ext cx="368686" cy="31758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Indicator Function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836613"/>
            <a:ext cx="5105406" cy="5329237"/>
          </a:xfrm>
        </p:spPr>
        <p:txBody>
          <a:bodyPr/>
          <a:lstStyle/>
          <a:p>
            <a:r>
              <a:rPr lang="en-US" dirty="0" smtClean="0"/>
              <a:t>Compute indicator function</a:t>
            </a:r>
          </a:p>
          <a:p>
            <a:pPr lvl="1"/>
            <a:r>
              <a:rPr lang="en-US" dirty="0" smtClean="0"/>
              <a:t>Compute divergence</a:t>
            </a:r>
          </a:p>
          <a:p>
            <a:pPr lvl="1"/>
            <a:r>
              <a:rPr lang="en-US" dirty="0" smtClean="0"/>
              <a:t>Solve Poisson equation</a:t>
            </a:r>
          </a:p>
          <a:p>
            <a:pPr lvl="2"/>
            <a:r>
              <a:rPr lang="en-US" dirty="0" smtClean="0"/>
              <a:t>Minimize: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Isosurface</a:t>
            </a:r>
            <a:r>
              <a:rPr lang="en-US" dirty="0" smtClean="0"/>
              <a:t> extraction</a:t>
            </a:r>
          </a:p>
          <a:p>
            <a:pPr lvl="1"/>
            <a:r>
              <a:rPr lang="en-US" dirty="0" smtClean="0"/>
              <a:t>Select </a:t>
            </a:r>
            <a:r>
              <a:rPr lang="en-US" dirty="0" err="1" smtClean="0"/>
              <a:t>isovalue</a:t>
            </a:r>
            <a:endParaRPr lang="en-US" dirty="0" smtClean="0"/>
          </a:p>
          <a:p>
            <a:pPr lvl="1"/>
            <a:r>
              <a:rPr lang="en-US" dirty="0" smtClean="0"/>
              <a:t>Marching cubes</a:t>
            </a:r>
          </a:p>
          <a:p>
            <a:pPr lvl="2">
              <a:buNone/>
            </a:pPr>
            <a:endParaRPr lang="en-US" dirty="0" smtClean="0"/>
          </a:p>
          <a:p>
            <a:pPr lvl="2">
              <a:buNone/>
            </a:pPr>
            <a:endParaRPr lang="en-US" dirty="0" smtClean="0"/>
          </a:p>
        </p:txBody>
      </p:sp>
      <p:pic>
        <p:nvPicPr>
          <p:cNvPr id="17" name="Picture 4" descr="ind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827" y="1142984"/>
            <a:ext cx="2357453" cy="23574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2" descr="hors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2066" y="3214686"/>
            <a:ext cx="2352483" cy="2367396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1357290" y="5857892"/>
            <a:ext cx="32147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Image credits: M. </a:t>
            </a:r>
            <a:r>
              <a:rPr lang="en-US" sz="1100" dirty="0" err="1" smtClean="0"/>
              <a:t>Kazhdan</a:t>
            </a:r>
            <a:r>
              <a:rPr lang="en-US" sz="1100" dirty="0" smtClean="0"/>
              <a:t>, M. Bolitho, H. Hoppe</a:t>
            </a:r>
            <a:endParaRPr lang="sl-SI" sz="1100" dirty="0"/>
          </a:p>
        </p:txBody>
      </p:sp>
      <p:pic>
        <p:nvPicPr>
          <p:cNvPr id="3074" name="Picture 2" descr="http://latex.codecogs.com/gif.latex?\LARGE%20\dpi%7b200%7d%20\sum_%7bo%20\in%20O%7d%20\left%20\|%20\left%20\langle%20\Delta%20\widetilde%7b\chi%7d,%20F_o%20\right%20\rangle%20-%20\left%20\langle%20\nabla%20\cdot%20\vec%7bV%7d,%20F_o%20\right%20\rangle%20\right%20\|%5e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1538" y="2786058"/>
            <a:ext cx="3786214" cy="764474"/>
          </a:xfrm>
          <a:prstGeom prst="rect">
            <a:avLst/>
          </a:prstGeom>
          <a:noFill/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Poisson Equation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Alternative interpretation</a:t>
            </a:r>
          </a:p>
          <a:p>
            <a:pPr lvl="1"/>
            <a:r>
              <a:rPr lang="en-US" dirty="0" smtClean="0"/>
              <a:t>Minimization problem</a:t>
            </a:r>
          </a:p>
          <a:p>
            <a:pPr lvl="1"/>
            <a:r>
              <a:rPr lang="en-US" dirty="0" smtClean="0"/>
              <a:t>Computes function whose gradient is closest to some prescribed vector field (in L</a:t>
            </a:r>
            <a:r>
              <a:rPr lang="en-US" sz="1100" dirty="0" smtClean="0"/>
              <a:t>2</a:t>
            </a:r>
            <a:r>
              <a:rPr lang="en-US" dirty="0" smtClean="0"/>
              <a:t> norm sense)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…</a:t>
            </a:r>
          </a:p>
          <a:p>
            <a:pPr lvl="1">
              <a:buNone/>
            </a:pPr>
            <a:endParaRPr lang="en-US" dirty="0" smtClean="0"/>
          </a:p>
        </p:txBody>
      </p:sp>
      <p:pic>
        <p:nvPicPr>
          <p:cNvPr id="6146" name="Picture 2" descr="http://latex.codecogs.com/gif.latex?\huge%20\dpi%7b300%7d%20\Delta%20\phi%20=%20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880312"/>
            <a:ext cx="2143140" cy="61986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836613"/>
            <a:ext cx="4319588" cy="5329237"/>
          </a:xfrm>
        </p:spPr>
        <p:txBody>
          <a:bodyPr/>
          <a:lstStyle/>
          <a:p>
            <a:r>
              <a:rPr lang="en-US" sz="2400" dirty="0" smtClean="0"/>
              <a:t>Missing and noisy data</a:t>
            </a:r>
          </a:p>
          <a:p>
            <a:r>
              <a:rPr lang="en-US" sz="2400" dirty="0" smtClean="0"/>
              <a:t>Hole filling</a:t>
            </a:r>
          </a:p>
          <a:p>
            <a:r>
              <a:rPr lang="en-US" sz="2400" dirty="0" smtClean="0"/>
              <a:t>Scaling up to very large data sets</a:t>
            </a:r>
          </a:p>
          <a:p>
            <a:r>
              <a:rPr lang="en-US" sz="2400" dirty="0" smtClean="0"/>
              <a:t>Non-uniform sampling</a:t>
            </a:r>
          </a:p>
          <a:p>
            <a:r>
              <a:rPr lang="en-US" sz="2400" dirty="0" smtClean="0"/>
              <a:t>Data extrapolation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86380" y="2753401"/>
            <a:ext cx="3286148" cy="1032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49628" y="1428736"/>
            <a:ext cx="3422900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6" y="785794"/>
            <a:ext cx="3335971" cy="1159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14942" y="2071678"/>
            <a:ext cx="3429024" cy="112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1357290" y="5857892"/>
            <a:ext cx="4000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Image credits: Berger, Levine, </a:t>
            </a:r>
            <a:r>
              <a:rPr lang="en-US" sz="1100" dirty="0" err="1" smtClean="0"/>
              <a:t>Nonato</a:t>
            </a:r>
            <a:r>
              <a:rPr lang="en-US" sz="1100" dirty="0" smtClean="0"/>
              <a:t>, </a:t>
            </a:r>
            <a:r>
              <a:rPr lang="en-US" sz="1100" dirty="0" err="1" smtClean="0"/>
              <a:t>Taubin</a:t>
            </a:r>
            <a:r>
              <a:rPr lang="en-US" sz="1100" dirty="0" smtClean="0"/>
              <a:t>, Silva</a:t>
            </a:r>
            <a:endParaRPr lang="sl-SI" sz="1100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00694" y="3786190"/>
            <a:ext cx="3280195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2844" y="3643314"/>
            <a:ext cx="5138749" cy="1958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1077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Approximating approaches</a:t>
            </a:r>
          </a:p>
          <a:p>
            <a:pPr lvl="1"/>
            <a:r>
              <a:rPr lang="en-US" dirty="0" smtClean="0"/>
              <a:t>Local</a:t>
            </a:r>
          </a:p>
          <a:p>
            <a:pPr lvl="2"/>
            <a:r>
              <a:rPr lang="en-US" dirty="0" smtClean="0"/>
              <a:t>Hoppe et al. 92</a:t>
            </a:r>
          </a:p>
          <a:p>
            <a:pPr lvl="2"/>
            <a:r>
              <a:rPr lang="en-US" dirty="0" smtClean="0"/>
              <a:t>Multi-level Partition of Unity </a:t>
            </a:r>
            <a:r>
              <a:rPr lang="en-US" dirty="0" err="1" smtClean="0"/>
              <a:t>Implicits</a:t>
            </a:r>
            <a:r>
              <a:rPr lang="en-US" dirty="0" smtClean="0"/>
              <a:t> (MPU)</a:t>
            </a:r>
          </a:p>
          <a:p>
            <a:pPr lvl="1"/>
            <a:r>
              <a:rPr lang="en-US" dirty="0" smtClean="0"/>
              <a:t>Global</a:t>
            </a:r>
          </a:p>
          <a:p>
            <a:pPr lvl="2"/>
            <a:r>
              <a:rPr lang="en-US" dirty="0" smtClean="0"/>
              <a:t>Radial basis functions</a:t>
            </a:r>
          </a:p>
          <a:p>
            <a:pPr lvl="2"/>
            <a:r>
              <a:rPr lang="en-US" dirty="0" smtClean="0"/>
              <a:t>Graph-Cuts</a:t>
            </a:r>
          </a:p>
          <a:p>
            <a:r>
              <a:rPr lang="en-US" dirty="0" smtClean="0"/>
              <a:t>Interpolating approaches</a:t>
            </a:r>
          </a:p>
          <a:p>
            <a:pPr lvl="1"/>
            <a:r>
              <a:rPr lang="en-US" dirty="0" smtClean="0"/>
              <a:t>Delaunay triangulations</a:t>
            </a:r>
          </a:p>
          <a:p>
            <a:pPr lvl="1"/>
            <a:r>
              <a:rPr lang="en-US" dirty="0" smtClean="0"/>
              <a:t>Alpha shapes</a:t>
            </a:r>
          </a:p>
          <a:p>
            <a:pPr lvl="1"/>
            <a:r>
              <a:rPr lang="en-US" dirty="0" err="1" smtClean="0"/>
              <a:t>Voronoi</a:t>
            </a:r>
            <a:r>
              <a:rPr lang="en-US" dirty="0" smtClean="0"/>
              <a:t> diagrams</a:t>
            </a:r>
            <a:endParaRPr lang="sl-SI" dirty="0"/>
          </a:p>
        </p:txBody>
      </p:sp>
    </p:spTree>
  </p:cSld>
  <p:clrMapOvr>
    <a:masterClrMapping/>
  </p:clrMapOvr>
  <p:transition advTm="1248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Approach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857232"/>
            <a:ext cx="4533902" cy="5329237"/>
          </a:xfrm>
        </p:spPr>
        <p:txBody>
          <a:bodyPr/>
          <a:lstStyle/>
          <a:p>
            <a:r>
              <a:rPr lang="en-US" dirty="0" smtClean="0"/>
              <a:t>Define a function with value less than zero outside the model and greater than zero inside</a:t>
            </a:r>
          </a:p>
          <a:p>
            <a:endParaRPr lang="en-US" dirty="0" smtClean="0"/>
          </a:p>
          <a:p>
            <a:r>
              <a:rPr lang="en-US" dirty="0" smtClean="0"/>
              <a:t>Extract the zero-set</a:t>
            </a:r>
          </a:p>
          <a:p>
            <a:pPr lvl="1"/>
            <a:r>
              <a:rPr lang="en-US" dirty="0" smtClean="0"/>
              <a:t>Marching Cubes</a:t>
            </a:r>
          </a:p>
          <a:p>
            <a:endParaRPr lang="en-US" dirty="0" smtClean="0"/>
          </a:p>
          <a:p>
            <a:r>
              <a:rPr lang="en-US" dirty="0" smtClean="0"/>
              <a:t>Guarantee watertight surfaces</a:t>
            </a:r>
          </a:p>
          <a:p>
            <a:pPr>
              <a:buNone/>
            </a:pPr>
            <a:endParaRPr lang="sl-SI" dirty="0"/>
          </a:p>
        </p:txBody>
      </p:sp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29190" y="928670"/>
            <a:ext cx="3617913" cy="3886200"/>
          </a:xfrm>
          <a:prstGeom prst="rect">
            <a:avLst/>
          </a:prstGeom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4875215" y="4927583"/>
            <a:ext cx="3790950" cy="469900"/>
            <a:chOff x="3026" y="3767"/>
            <a:chExt cx="2388" cy="296"/>
          </a:xfrm>
        </p:grpSpPr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3055" y="3767"/>
              <a:ext cx="1140" cy="104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0000">
                    <a:gamma/>
                    <a:shade val="0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sl-SI"/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3026" y="3851"/>
              <a:ext cx="29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/>
                <a:t>&lt; 0</a:t>
              </a: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5140" y="3853"/>
              <a:ext cx="27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/>
                <a:t>&gt; 0</a:t>
              </a: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4121" y="3849"/>
              <a:ext cx="18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/>
                <a:t>0</a:t>
              </a: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4193" y="3767"/>
              <a:ext cx="1148" cy="104"/>
            </a:xfrm>
            <a:prstGeom prst="rect">
              <a:avLst/>
            </a:prstGeom>
            <a:gradFill rotWithShape="1">
              <a:gsLst>
                <a:gs pos="0">
                  <a:srgbClr val="00FF00">
                    <a:gamma/>
                    <a:shade val="0"/>
                    <a:invGamma/>
                  </a:srgbClr>
                </a:gs>
                <a:gs pos="100000">
                  <a:srgbClr val="00FF00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sl-SI"/>
            </a:p>
          </p:txBody>
        </p:sp>
      </p:grpSp>
      <p:sp>
        <p:nvSpPr>
          <p:cNvPr id="26" name="Freeform 10"/>
          <p:cNvSpPr>
            <a:spLocks/>
          </p:cNvSpPr>
          <p:nvPr/>
        </p:nvSpPr>
        <p:spPr bwMode="blackGray">
          <a:xfrm>
            <a:off x="5000628" y="965209"/>
            <a:ext cx="3443287" cy="3749675"/>
          </a:xfrm>
          <a:custGeom>
            <a:avLst/>
            <a:gdLst/>
            <a:ahLst/>
            <a:cxnLst>
              <a:cxn ang="0">
                <a:pos x="1016" y="136"/>
              </a:cxn>
              <a:cxn ang="0">
                <a:pos x="632" y="40"/>
              </a:cxn>
              <a:cxn ang="0">
                <a:pos x="152" y="376"/>
              </a:cxn>
              <a:cxn ang="0">
                <a:pos x="56" y="1000"/>
              </a:cxn>
              <a:cxn ang="0">
                <a:pos x="488" y="1480"/>
              </a:cxn>
              <a:cxn ang="0">
                <a:pos x="865" y="1395"/>
              </a:cxn>
              <a:cxn ang="0">
                <a:pos x="825" y="1065"/>
              </a:cxn>
              <a:cxn ang="0">
                <a:pos x="839" y="699"/>
              </a:cxn>
              <a:cxn ang="0">
                <a:pos x="1208" y="664"/>
              </a:cxn>
              <a:cxn ang="0">
                <a:pos x="1544" y="568"/>
              </a:cxn>
              <a:cxn ang="0">
                <a:pos x="1448" y="184"/>
              </a:cxn>
              <a:cxn ang="0">
                <a:pos x="1178" y="292"/>
              </a:cxn>
              <a:cxn ang="0">
                <a:pos x="1016" y="136"/>
              </a:cxn>
            </a:cxnLst>
            <a:rect l="0" t="0" r="r" b="b"/>
            <a:pathLst>
              <a:path w="1584" h="1536">
                <a:moveTo>
                  <a:pt x="1016" y="136"/>
                </a:moveTo>
                <a:cubicBezTo>
                  <a:pt x="917" y="78"/>
                  <a:pt x="776" y="0"/>
                  <a:pt x="632" y="40"/>
                </a:cubicBezTo>
                <a:cubicBezTo>
                  <a:pt x="488" y="80"/>
                  <a:pt x="248" y="216"/>
                  <a:pt x="152" y="376"/>
                </a:cubicBezTo>
                <a:cubicBezTo>
                  <a:pt x="56" y="536"/>
                  <a:pt x="0" y="816"/>
                  <a:pt x="56" y="1000"/>
                </a:cubicBezTo>
                <a:cubicBezTo>
                  <a:pt x="112" y="1184"/>
                  <a:pt x="328" y="1424"/>
                  <a:pt x="488" y="1480"/>
                </a:cubicBezTo>
                <a:cubicBezTo>
                  <a:pt x="648" y="1536"/>
                  <a:pt x="801" y="1467"/>
                  <a:pt x="865" y="1395"/>
                </a:cubicBezTo>
                <a:cubicBezTo>
                  <a:pt x="929" y="1323"/>
                  <a:pt x="873" y="1193"/>
                  <a:pt x="825" y="1065"/>
                </a:cubicBezTo>
                <a:cubicBezTo>
                  <a:pt x="777" y="937"/>
                  <a:pt x="715" y="832"/>
                  <a:pt x="839" y="699"/>
                </a:cubicBezTo>
                <a:cubicBezTo>
                  <a:pt x="963" y="566"/>
                  <a:pt x="1068" y="638"/>
                  <a:pt x="1208" y="664"/>
                </a:cubicBezTo>
                <a:cubicBezTo>
                  <a:pt x="1348" y="690"/>
                  <a:pt x="1504" y="648"/>
                  <a:pt x="1544" y="568"/>
                </a:cubicBezTo>
                <a:cubicBezTo>
                  <a:pt x="1584" y="488"/>
                  <a:pt x="1520" y="232"/>
                  <a:pt x="1448" y="184"/>
                </a:cubicBezTo>
                <a:cubicBezTo>
                  <a:pt x="1376" y="136"/>
                  <a:pt x="1285" y="319"/>
                  <a:pt x="1178" y="292"/>
                </a:cubicBezTo>
                <a:cubicBezTo>
                  <a:pt x="1071" y="265"/>
                  <a:pt x="1115" y="194"/>
                  <a:pt x="1016" y="136"/>
                </a:cubicBezTo>
                <a:close/>
              </a:path>
            </a:pathLst>
          </a:cu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endParaRPr lang="sl-SI"/>
          </a:p>
        </p:txBody>
      </p:sp>
      <p:sp>
        <p:nvSpPr>
          <p:cNvPr id="19" name="TextBox 18"/>
          <p:cNvSpPr txBox="1"/>
          <p:nvPr/>
        </p:nvSpPr>
        <p:spPr>
          <a:xfrm>
            <a:off x="1357290" y="5857892"/>
            <a:ext cx="32147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Image credits: M. </a:t>
            </a:r>
            <a:r>
              <a:rPr lang="en-US" sz="1100" dirty="0" err="1" smtClean="0"/>
              <a:t>Kazhdan</a:t>
            </a:r>
            <a:r>
              <a:rPr lang="en-US" sz="1100" dirty="0" smtClean="0"/>
              <a:t>, M. Bolitho, H. Hoppe</a:t>
            </a:r>
            <a:endParaRPr lang="sl-SI" sz="11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Poisson Surface Reconstruction </a:t>
            </a:r>
          </a:p>
          <a:p>
            <a:endParaRPr lang="en-US" dirty="0" smtClean="0"/>
          </a:p>
          <a:p>
            <a:r>
              <a:rPr lang="en-US" dirty="0" smtClean="0"/>
              <a:t>SSD Surface Reconstruction</a:t>
            </a:r>
          </a:p>
          <a:p>
            <a:endParaRPr lang="en-US" dirty="0" smtClean="0"/>
          </a:p>
          <a:p>
            <a:r>
              <a:rPr lang="en-US" dirty="0" smtClean="0"/>
              <a:t>Results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Conclusion</a:t>
            </a:r>
          </a:p>
          <a:p>
            <a:pPr lvl="8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Poisson Surface Reconstruction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836613"/>
            <a:ext cx="5534034" cy="5329237"/>
          </a:xfrm>
        </p:spPr>
        <p:txBody>
          <a:bodyPr/>
          <a:lstStyle/>
          <a:p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Given: Set of oriented points </a:t>
            </a:r>
          </a:p>
          <a:p>
            <a:pPr lvl="1"/>
            <a:r>
              <a:rPr lang="en-US" dirty="0" smtClean="0"/>
              <a:t>Goal: Compute indicator function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Find a scalar function    such that: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Problem</a:t>
            </a:r>
          </a:p>
          <a:p>
            <a:pPr lvl="2"/>
            <a:r>
              <a:rPr lang="en-US" dirty="0" smtClean="0"/>
              <a:t>Not every vector field is a gradient of a function!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6121417" y="6208726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5754704" y="7216789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pic>
        <p:nvPicPr>
          <p:cNvPr id="17" name="Picture 16" descr="set_of_oriented_points_pois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8" y="1357298"/>
            <a:ext cx="379441" cy="428628"/>
          </a:xfrm>
          <a:prstGeom prst="rect">
            <a:avLst/>
          </a:prstGeom>
        </p:spPr>
      </p:pic>
      <p:pic>
        <p:nvPicPr>
          <p:cNvPr id="19" name="Picture 18" descr="idnicator_fun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8" y="1857364"/>
            <a:ext cx="561113" cy="428628"/>
          </a:xfrm>
          <a:prstGeom prst="rect">
            <a:avLst/>
          </a:prstGeom>
        </p:spPr>
      </p:pic>
      <p:pic>
        <p:nvPicPr>
          <p:cNvPr id="21" name="Picture 20" descr="p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3714752"/>
            <a:ext cx="1785950" cy="605322"/>
          </a:xfrm>
          <a:prstGeom prst="rect">
            <a:avLst/>
          </a:prstGeom>
        </p:spPr>
      </p:pic>
      <p:pic>
        <p:nvPicPr>
          <p:cNvPr id="22" name="Picture 21" descr="chi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921" y="3286124"/>
            <a:ext cx="182327" cy="214314"/>
          </a:xfrm>
          <a:prstGeom prst="rect">
            <a:avLst/>
          </a:prstGeom>
        </p:spPr>
      </p:pic>
      <p:pic>
        <p:nvPicPr>
          <p:cNvPr id="24" name="Picture 23" descr="poisson_pointset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3702" y="1000107"/>
            <a:ext cx="2071702" cy="2307625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25" name="Picture 24" descr="poisson_indicatofunctset.pn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00958" y="3747893"/>
            <a:ext cx="1500198" cy="17528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26" name="Picture 25" descr="poisson_gradient_of_indicator.pn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9322" y="3786190"/>
            <a:ext cx="1440190" cy="1714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AMBLE" val="\documentclass{article}&#10;\pagestyle{empty}&#10;\usepackage{xspace,amssymb,amsfonts,amsmath}&#10;\usepackage{color}&#10;\usepackage{TeX4PPT}&#10;"/>
  <p:tag name="MAGPC" val="200"/>
  <p:tag name="FONTSIZE" val="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3|0.6"/>
</p:tagLst>
</file>

<file path=ppt/theme/theme1.xml><?xml version="1.0" encoding="utf-8"?>
<a:theme xmlns:a="http://schemas.openxmlformats.org/drawingml/2006/main" name="UniBonnPP3">
  <a:themeElements>
    <a:clrScheme name="UniBonnPP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niBonnPP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niBonnPP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BonnPP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BonnPP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BonnPP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BonnPP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BonnPP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BonnPP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BonnPP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BonnPP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BonnPP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BonnPP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BonnPP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 Dots</Template>
  <TotalTime>5693</TotalTime>
  <Words>1344</Words>
  <Application>Microsoft Office PowerPoint</Application>
  <PresentationFormat>On-screen Show (4:3)</PresentationFormat>
  <Paragraphs>405</Paragraphs>
  <Slides>47</Slides>
  <Notes>1</Notes>
  <HiddenSlides>3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UniBonnPP3</vt:lpstr>
      <vt:lpstr>Visio</vt:lpstr>
      <vt:lpstr>Smooth Signed Distance Surface Reconstruction</vt:lpstr>
      <vt:lpstr>Motivation</vt:lpstr>
      <vt:lpstr>Surface Reconstruction</vt:lpstr>
      <vt:lpstr>Data Acqisition</vt:lpstr>
      <vt:lpstr>Challenges</vt:lpstr>
      <vt:lpstr>Previous Work</vt:lpstr>
      <vt:lpstr>Implicit Approach</vt:lpstr>
      <vt:lpstr>Overview</vt:lpstr>
      <vt:lpstr>Poisson Surface Reconstruction</vt:lpstr>
      <vt:lpstr>Poisson Surface Reconstruction</vt:lpstr>
      <vt:lpstr>Implementation</vt:lpstr>
      <vt:lpstr>Results</vt:lpstr>
      <vt:lpstr>Results - Comparison</vt:lpstr>
      <vt:lpstr>Results - Comparison</vt:lpstr>
      <vt:lpstr>GPU Implementation</vt:lpstr>
      <vt:lpstr>SSD Surface Reconstruction</vt:lpstr>
      <vt:lpstr>Continuous Formulation</vt:lpstr>
      <vt:lpstr>Variational Approach</vt:lpstr>
      <vt:lpstr>Energy Functional</vt:lpstr>
      <vt:lpstr>Energy Functional</vt:lpstr>
      <vt:lpstr>Implementation</vt:lpstr>
      <vt:lpstr>Energy Minimization</vt:lpstr>
      <vt:lpstr>Energy Minimization</vt:lpstr>
      <vt:lpstr>Alternative approach</vt:lpstr>
      <vt:lpstr>Hybrid FE/FD Discretization</vt:lpstr>
      <vt:lpstr>Hybrid FE/FD Discretization</vt:lpstr>
      <vt:lpstr>Hybrid FE/FD Discretization</vt:lpstr>
      <vt:lpstr>Hybrid FE/FD Discretization</vt:lpstr>
      <vt:lpstr>Octree Implementation</vt:lpstr>
      <vt:lpstr>Solving Linear System</vt:lpstr>
      <vt:lpstr>Isosurface Extraction</vt:lpstr>
      <vt:lpstr>Results</vt:lpstr>
      <vt:lpstr>Results</vt:lpstr>
      <vt:lpstr>Results</vt:lpstr>
      <vt:lpstr>Challenging data sets</vt:lpstr>
      <vt:lpstr>Results</vt:lpstr>
      <vt:lpstr>Conclusion</vt:lpstr>
      <vt:lpstr>Slide 38</vt:lpstr>
      <vt:lpstr>References</vt:lpstr>
      <vt:lpstr>References</vt:lpstr>
      <vt:lpstr>References</vt:lpstr>
      <vt:lpstr>Finite Differences Method</vt:lpstr>
      <vt:lpstr>Finite Elements Method</vt:lpstr>
      <vt:lpstr>Computing Gradient Field</vt:lpstr>
      <vt:lpstr>Implementation</vt:lpstr>
      <vt:lpstr>Implementation: Indicator Function</vt:lpstr>
      <vt:lpstr>Poisson Equation</vt:lpstr>
    </vt:vector>
  </TitlesOfParts>
  <Company>Universität Bonn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Traditionell  modern</dc:title>
  <dc:creator>hansmann</dc:creator>
  <cp:lastModifiedBy>aljosa</cp:lastModifiedBy>
  <cp:revision>363</cp:revision>
  <dcterms:created xsi:type="dcterms:W3CDTF">2004-10-20T09:22:14Z</dcterms:created>
  <dcterms:modified xsi:type="dcterms:W3CDTF">2012-02-06T07:07:03Z</dcterms:modified>
</cp:coreProperties>
</file>